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theme" Target="theme/theme1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viewProps" Target="view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presProps" Target="pres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tableStyles" Target="tableStyle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251519" y="116632"/>
            <a:ext cx="5976664" cy="1143000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88" name="Shape 8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пасибо за внимание!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Group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>
            <a:spLocks noGrp="1"/>
          </p:cNvSpPr>
          <p:nvPr>
            <p:ph type="body" idx="2"/>
          </p:nvPr>
        </p:nvSpPr>
        <p:spPr>
          <a:xfrm>
            <a:off x="0" y="1"/>
            <a:ext cx="7335077" cy="68040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0" anchor="ctr"/>
          <a:lstStyle>
            <a:defPPr/>
            <a:lvl1pPr marL="0" lvl="0" indent="0" algn="ctr">
              <a:buNone/>
              <a:defRPr sz="900" i="1">
                <a:latin typeface="Times New Roman"/>
                <a:ea typeface="Times New Roman"/>
                <a:cs typeface="Times New Roman"/>
              </a:defRPr>
            </a:lvl1pPr>
          </a:lstStyle>
          <a:p>
            <a:r>
              <a:t>Вставьте или перетащите свое фото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6343650" y="2798354"/>
            <a:ext cx="2800350" cy="1013683"/>
          </a:xfrm>
          <a:prstGeom prst="rect">
            <a:avLst/>
          </a:prstGeom>
          <a:solidFill>
            <a:schemeClr val="bg1"/>
          </a:solidFill>
        </p:spPr>
        <p:txBody>
          <a:bodyPr vert="horz" lIns="180000" tIns="180000" rIns="252000" bIns="180000" anchor="t">
            <a:noAutofit/>
          </a:bodyPr>
          <a:lstStyle>
            <a:defPPr/>
            <a:lvl1pPr lvl="0" algn="r">
              <a:lnSpc>
                <a:spcPct val="60000"/>
              </a:lnSpc>
              <a:defRPr sz="3150" b="1" spc="-225"/>
            </a:lvl1pPr>
          </a:lstStyle>
          <a:p>
            <a:pPr lvl="0" algn="r"/>
            <a:r>
              <a:t>Спасибо за внимание!</a:t>
            </a:r>
          </a:p>
        </p:txBody>
      </p:sp>
      <p:sp>
        <p:nvSpPr>
          <p:cNvPr id="12" name="Shape 12"/>
          <p:cNvSpPr txBox="1">
            <a:spLocks noGrp="1"/>
          </p:cNvSpPr>
          <p:nvPr>
            <p:ph type="body" idx="3"/>
          </p:nvPr>
        </p:nvSpPr>
        <p:spPr>
          <a:xfrm>
            <a:off x="6343650" y="3957705"/>
            <a:ext cx="2182756" cy="316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defPPr/>
            <a:lvl1pPr marL="0" lvl="0" indent="0" algn="r">
              <a:buNone/>
              <a:defRPr sz="1200">
                <a:solidFill>
                  <a:schemeClr val="bg1"/>
                </a:solidFill>
              </a:defRPr>
            </a:lvl1pPr>
            <a:lvl2pPr marL="200025" lvl="1" indent="0">
              <a:buNone/>
            </a:lvl2pPr>
            <a:lvl3pPr marL="407194" lvl="2" indent="0">
              <a:buNone/>
            </a:lvl3pPr>
            <a:lvl4pPr marL="607219" lvl="3" indent="0">
              <a:buNone/>
            </a:lvl4pPr>
            <a:lvl5pPr marL="807244" lvl="4" indent="0">
              <a:buNone/>
            </a:lvl5pPr>
          </a:lstStyle>
          <a:p>
            <a:pPr lvl="0"/>
            <a:r>
              <a:t>Полное имя</a:t>
            </a:r>
          </a:p>
        </p:txBody>
      </p:sp>
      <p:sp>
        <p:nvSpPr>
          <p:cNvPr id="13" name="Shape 13"/>
          <p:cNvSpPr txBox="1">
            <a:spLocks noGrp="1"/>
          </p:cNvSpPr>
          <p:nvPr>
            <p:ph type="body" idx="4"/>
          </p:nvPr>
        </p:nvSpPr>
        <p:spPr>
          <a:xfrm>
            <a:off x="6343650" y="4306722"/>
            <a:ext cx="2182756" cy="316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defPPr/>
            <a:lvl1pPr marL="0" lvl="0" indent="0" algn="r">
              <a:buNone/>
              <a:defRPr sz="1200">
                <a:solidFill>
                  <a:schemeClr val="bg1"/>
                </a:solidFill>
              </a:defRPr>
            </a:lvl1pPr>
            <a:lvl2pPr marL="200025" lvl="1" indent="0">
              <a:buNone/>
            </a:lvl2pPr>
            <a:lvl3pPr marL="407194" lvl="2" indent="0">
              <a:buNone/>
            </a:lvl3pPr>
            <a:lvl4pPr marL="607219" lvl="3" indent="0">
              <a:buNone/>
            </a:lvl4pPr>
            <a:lvl5pPr marL="807244" lvl="4" indent="0">
              <a:buNone/>
            </a:lvl5pPr>
          </a:lstStyle>
          <a:p>
            <a:pPr lvl="0"/>
            <a:r>
              <a:t>Номер телефона</a:t>
            </a:r>
          </a:p>
        </p:txBody>
      </p:sp>
      <p:sp>
        <p:nvSpPr>
          <p:cNvPr id="14" name="Shape 14"/>
          <p:cNvSpPr txBox="1">
            <a:spLocks noGrp="1"/>
          </p:cNvSpPr>
          <p:nvPr>
            <p:ph type="body" idx="5"/>
          </p:nvPr>
        </p:nvSpPr>
        <p:spPr>
          <a:xfrm>
            <a:off x="6343650" y="4655739"/>
            <a:ext cx="2182756" cy="316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defPPr/>
            <a:lvl1pPr marL="0" lvl="0" indent="0" algn="r">
              <a:lnSpc>
                <a:spcPct val="50000"/>
              </a:lnSpc>
              <a:buNone/>
              <a:defRPr sz="1200">
                <a:solidFill>
                  <a:schemeClr val="bg1"/>
                </a:solidFill>
              </a:defRPr>
            </a:lvl1pPr>
            <a:lvl2pPr marL="200025" lvl="1" indent="0">
              <a:buNone/>
            </a:lvl2pPr>
            <a:lvl3pPr marL="407194" lvl="2" indent="0">
              <a:buNone/>
            </a:lvl3pPr>
            <a:lvl4pPr marL="607219" lvl="3" indent="0">
              <a:buNone/>
            </a:lvl4pPr>
            <a:lvl5pPr marL="807244" lvl="4" indent="0">
              <a:buNone/>
            </a:lvl5pPr>
          </a:lstStyle>
          <a:p>
            <a:pPr lvl="0"/>
            <a:r>
              <a:t>Электронная почта или контакт в социальной сети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6"/>
          </p:nvPr>
        </p:nvSpPr>
        <p:spPr>
          <a:xfrm>
            <a:off x="6343650" y="5004756"/>
            <a:ext cx="2182756" cy="316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rIns="72000" anchor="ctr"/>
          <a:lstStyle>
            <a:defPPr/>
            <a:lvl1pPr marL="0" lvl="0" indent="0" algn="r">
              <a:buNone/>
              <a:defRPr sz="1200">
                <a:solidFill>
                  <a:schemeClr val="bg1"/>
                </a:solidFill>
              </a:defRPr>
            </a:lvl1pPr>
            <a:lvl2pPr marL="200025" lvl="1" indent="0">
              <a:buNone/>
            </a:lvl2pPr>
            <a:lvl3pPr marL="407194" lvl="2" indent="0">
              <a:buNone/>
            </a:lvl3pPr>
            <a:lvl4pPr marL="607219" lvl="3" indent="0">
              <a:buNone/>
            </a:lvl4pPr>
            <a:lvl5pPr marL="807244" lvl="4" indent="0">
              <a:buNone/>
            </a:lvl5pPr>
          </a:lstStyle>
          <a:p>
            <a:pPr lvl="0"/>
            <a:r>
              <a:t>Веб-сайт компании</a:t>
            </a:r>
          </a:p>
        </p:txBody>
      </p:sp>
      <p:sp>
        <p:nvSpPr>
          <p:cNvPr id="16" name="Shape 16"/>
          <p:cNvSpPr/>
          <p:nvPr/>
        </p:nvSpPr>
        <p:spPr>
          <a:xfrm>
            <a:off x="8820000" y="6803350"/>
            <a:ext cx="324000" cy="54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40" tIns="45720" rIns="91440" bIns="45720" anchor="ctr"/>
          <a:lstStyle/>
          <a:p>
            <a:pPr marL="0" indent="0" algn="ctr"/>
            <a:endParaRPr sz="135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" name="Shape 17"/>
          <p:cNvSpPr/>
          <p:nvPr/>
        </p:nvSpPr>
        <p:spPr>
          <a:xfrm>
            <a:off x="0" y="6803350"/>
            <a:ext cx="7335078" cy="54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40" tIns="45720" rIns="91440" bIns="45720" anchor="ctr"/>
          <a:lstStyle/>
          <a:p>
            <a:pPr marL="0" indent="0" algn="ctr"/>
            <a:endParaRPr sz="135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" name="Shape 18"/>
          <p:cNvSpPr/>
          <p:nvPr/>
        </p:nvSpPr>
        <p:spPr>
          <a:xfrm>
            <a:off x="7335078" y="6803350"/>
            <a:ext cx="1484923" cy="5465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txBody>
          <a:bodyPr lIns="91440" tIns="45720" rIns="91440" bIns="45720" anchor="ctr"/>
          <a:lstStyle/>
          <a:p>
            <a:pPr marL="0" indent="0" algn="ctr"/>
            <a:endParaRPr sz="135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9" name="Shape 19"/>
          <p:cNvSpPr/>
          <p:nvPr/>
        </p:nvSpPr>
        <p:spPr>
          <a:xfrm>
            <a:off x="6343650" y="2685912"/>
            <a:ext cx="2800350" cy="114824"/>
          </a:xfrm>
          <a:prstGeom prst="rect">
            <a:avLst/>
          </a:prstGeom>
          <a:ln>
            <a:noFill/>
          </a:ln>
        </p:spPr>
        <p:style>
          <a:lnRef idx="0">
            <a:scrgbClr r="0" g="0" b="0"/>
          </a:lnRef>
          <a:fillRef idx="1">
            <a:schemeClr val="accent1"/>
          </a:fillRef>
          <a:effectRef idx="0">
            <a:scrgbClr r="0" g="0" b="0"/>
          </a:effectRef>
          <a:fontRef idx="none"/>
        </p:style>
        <p:txBody>
          <a:bodyPr lIns="91440" tIns="45720" rIns="91440" bIns="45720" anchor="ctr"/>
          <a:lstStyle/>
          <a:p>
            <a:pPr marL="0" indent="0" algn="ctr"/>
            <a:endParaRPr sz="135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bg>
      <p:bgPr>
        <a:blipFill>
          <a:blip r:embed="rId2"/>
          <a:stretch/>
        </a:blipFill>
        <a:effectLst/>
      </p:bgPr>
    </p:bg>
    <p:spTree>
      <p:nvGrpSpPr>
        <p:cNvPr id="1" name="Group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323528" y="-8809"/>
            <a:ext cx="6984776" cy="1152128"/>
          </a:xfrm>
          <a:prstGeom prst="rect">
            <a:avLst/>
          </a:prstGeom>
        </p:spPr>
        <p:txBody>
          <a:bodyPr/>
          <a:lstStyle>
            <a:defPPr/>
            <a:lvl1pPr lvl="0"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58" name="Shape 5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defPPr/>
            <a:lvl1pPr lvl="0" algn="l">
              <a:defRPr sz="4000" b="1" cap="all"/>
            </a:lvl1pPr>
          </a:lstStyle>
          <a:p>
            <a:r>
              <a:t>Образец заголовка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6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7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7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8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9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7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7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7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01.06.2022</a:t>
            </a:r>
          </a:p>
        </p:txBody>
      </p:sp>
      <p:sp>
        <p:nvSpPr>
          <p:cNvPr id="25" name="Shape 2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image" Target="../media/image2.png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1.jpe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/>
        </a:blip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179512" y="53374"/>
            <a:ext cx="5976664" cy="1143000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457200" y="1999381"/>
            <a:ext cx="8229600" cy="4525963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01.06.2022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t.me/ekaterina_patova   www.juristpatova.ru   vk/patova_ekaterina   тел.89038894090</a:t>
            </a:r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  <p:pic>
        <p:nvPicPr>
          <p:cNvPr id="8" name="Shape 8"/>
          <p:cNvPicPr/>
          <p:nvPr/>
        </p:nvPicPr>
        <p:blipFill>
          <a:blip r:embed="rId15"/>
          <a:stretch/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defPPr/>
      <a:lvl1pPr lvl="0" algn="ctr">
        <a:buNone/>
        <a:defRPr sz="44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defPPr/>
      <a:lvl1pPr marL="342900" lvl="0" indent="-342900" algn="l">
        <a:buFont typeface="Arial"/>
        <a:buChar char="•"/>
        <a:defRPr sz="3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lvl="1" indent="-285750" algn="l">
        <a:buFont typeface="Arial"/>
        <a:buChar char="–"/>
        <a:defRPr sz="28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lvl="2" indent="-228600" algn="l">
        <a:buFont typeface="Arial"/>
        <a:buChar char="•"/>
        <a:defRPr sz="24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lvl="3" indent="-228600" algn="l">
        <a:buFont typeface="Arial"/>
        <a:buChar char="–"/>
        <a:defRPr sz="20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lvl="4" indent="-228600" algn="l">
        <a:buFont typeface="Arial"/>
        <a:buChar char="»"/>
        <a:defRPr sz="20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lvl="5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1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 /><Relationship Id="rId1" Type="http://schemas.openxmlformats.org/officeDocument/2006/relationships/slideLayout" Target="../slideLayouts/slideLayout1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1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 /><Relationship Id="rId2" Type="http://schemas.openxmlformats.org/officeDocument/2006/relationships/image" Target="../media/image10.emf" /><Relationship Id="rId1" Type="http://schemas.openxmlformats.org/officeDocument/2006/relationships/slideLayout" Target="../slideLayouts/slideLayout1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1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1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 /><Relationship Id="rId1" Type="http://schemas.openxmlformats.org/officeDocument/2006/relationships/slideLayout" Target="../slideLayouts/slideLayout1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1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 /><Relationship Id="rId1" Type="http://schemas.openxmlformats.org/officeDocument/2006/relationships/slideLayout" Target="../slideLayouts/slideLayout1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11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1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1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1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0" y="0"/>
            <a:ext cx="7668344" cy="1484784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r>
              <a:rPr sz="3200" b="1">
                <a:solidFill>
                  <a:schemeClr val="tx1"/>
                </a:solidFill>
              </a:rPr>
              <a:t>Право ребенка на получение алиментов</a:t>
            </a:r>
            <a:br>
              <a:rPr sz="3200" b="1">
                <a:solidFill>
                  <a:schemeClr val="tx1"/>
                </a:solidFill>
              </a:rPr>
            </a:br>
            <a:r>
              <a:rPr sz="3200" b="1">
                <a:solidFill>
                  <a:schemeClr val="tx1"/>
                </a:solidFill>
              </a:rPr>
              <a:t> от родителей</a:t>
            </a:r>
          </a:p>
        </p:txBody>
      </p:sp>
      <p:sp>
        <p:nvSpPr>
          <p:cNvPr id="91" name="Shape 91"/>
          <p:cNvSpPr/>
          <p:nvPr/>
        </p:nvSpPr>
        <p:spPr>
          <a:xfrm>
            <a:off x="4860032" y="4221088"/>
            <a:ext cx="4224402" cy="156966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24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порядок установления, изменения, освобождения от их уплаты, взыскания неустойки за их неуплату</a:t>
            </a:r>
            <a:endParaRPr sz="24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Shape 432"/>
          <p:cNvSpPr txBox="1">
            <a:spLocks noGrp="1"/>
          </p:cNvSpPr>
          <p:nvPr>
            <p:ph type="title"/>
          </p:nvPr>
        </p:nvSpPr>
        <p:spPr>
          <a:xfrm>
            <a:off x="266043" y="205575"/>
            <a:ext cx="5976664" cy="1143000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r>
              <a:rPr sz="3600" b="1"/>
              <a:t>Алименты в долевом соотношении к заработку</a:t>
            </a:r>
            <a:br/>
            <a:endParaRPr sz="2800"/>
          </a:p>
        </p:txBody>
      </p:sp>
      <p:sp>
        <p:nvSpPr>
          <p:cNvPr id="433" name="Shape 433"/>
          <p:cNvSpPr/>
          <p:nvPr/>
        </p:nvSpPr>
        <p:spPr>
          <a:xfrm>
            <a:off x="2802987" y="2382236"/>
            <a:ext cx="3743325" cy="3338299"/>
          </a:xfrm>
          <a:prstGeom prst="ellipse">
            <a:avLst/>
          </a:prstGeom>
          <a:gradFill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34" name="Shape 434"/>
          <p:cNvSpPr/>
          <p:nvPr/>
        </p:nvSpPr>
        <p:spPr>
          <a:xfrm>
            <a:off x="3254375" y="2901404"/>
            <a:ext cx="2749550" cy="2746375"/>
          </a:xfrm>
          <a:prstGeom prst="ellipse">
            <a:avLst/>
          </a:prstGeom>
          <a:gradFill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35" name="Shape 435"/>
          <p:cNvGrpSpPr/>
          <p:nvPr/>
        </p:nvGrpSpPr>
        <p:grpSpPr>
          <a:xfrm>
            <a:off x="3797300" y="1896516"/>
            <a:ext cx="1631950" cy="1612900"/>
            <a:chOff x="0" y="0"/>
            <a:chExt cx="1631950" cy="1612900"/>
          </a:xfrm>
        </p:grpSpPr>
        <p:grpSp>
          <p:nvGrpSpPr>
            <p:cNvPr id="436" name="Shape 436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437" name="Shape 437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38" name="Shape 438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439" name="Shape 439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440" name="Shape 440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1" name="Shape 441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42" name="Shape 442"/>
          <p:cNvGrpSpPr/>
          <p:nvPr/>
        </p:nvGrpSpPr>
        <p:grpSpPr>
          <a:xfrm>
            <a:off x="2387600" y="4299991"/>
            <a:ext cx="1631950" cy="1612900"/>
            <a:chOff x="0" y="0"/>
            <a:chExt cx="1631950" cy="1612900"/>
          </a:xfrm>
        </p:grpSpPr>
        <p:grpSp>
          <p:nvGrpSpPr>
            <p:cNvPr id="443" name="Shape 443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444" name="Shape 444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5" name="Shape 445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446" name="Shape 446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447" name="Shape 447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48" name="Shape 448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49" name="Shape 449"/>
          <p:cNvGrpSpPr/>
          <p:nvPr/>
        </p:nvGrpSpPr>
        <p:grpSpPr>
          <a:xfrm>
            <a:off x="5118100" y="4299991"/>
            <a:ext cx="1631950" cy="1612900"/>
            <a:chOff x="0" y="0"/>
            <a:chExt cx="1631950" cy="1612900"/>
          </a:xfrm>
        </p:grpSpPr>
        <p:grpSp>
          <p:nvGrpSpPr>
            <p:cNvPr id="450" name="Shape 450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451" name="Shape 451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52" name="Shape 452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453" name="Shape 453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454" name="Shape 454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55" name="Shape 455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56" name="Shape 456"/>
          <p:cNvGrpSpPr/>
          <p:nvPr/>
        </p:nvGrpSpPr>
        <p:grpSpPr>
          <a:xfrm>
            <a:off x="3535486" y="1766087"/>
            <a:ext cx="2132409" cy="1913488"/>
            <a:chOff x="0" y="0"/>
            <a:chExt cx="2132409" cy="1913488"/>
          </a:xfrm>
        </p:grpSpPr>
        <p:sp>
          <p:nvSpPr>
            <p:cNvPr id="457" name="Shape 457"/>
            <p:cNvSpPr/>
            <p:nvPr/>
          </p:nvSpPr>
          <p:spPr>
            <a:xfrm>
              <a:off x="56788" y="82633"/>
              <a:ext cx="2033029" cy="183085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59" name="Shape 459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2132409" cy="1663004"/>
            </a:xfrm>
            <a:prstGeom prst="rect">
              <a:avLst/>
            </a:prstGeom>
          </p:spPr>
        </p:pic>
      </p:grpSp>
      <p:grpSp>
        <p:nvGrpSpPr>
          <p:cNvPr id="460" name="Shape 460"/>
          <p:cNvGrpSpPr/>
          <p:nvPr/>
        </p:nvGrpSpPr>
        <p:grpSpPr>
          <a:xfrm>
            <a:off x="2123728" y="3962521"/>
            <a:ext cx="2027804" cy="1900335"/>
            <a:chOff x="0" y="0"/>
            <a:chExt cx="2027804" cy="1900335"/>
          </a:xfrm>
        </p:grpSpPr>
        <p:sp>
          <p:nvSpPr>
            <p:cNvPr id="461" name="Shape 461"/>
            <p:cNvSpPr/>
            <p:nvPr/>
          </p:nvSpPr>
          <p:spPr>
            <a:xfrm>
              <a:off x="54002" y="82065"/>
              <a:ext cx="1933299" cy="1818269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63" name="Shape 463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2027804" cy="1651573"/>
            </a:xfrm>
            <a:prstGeom prst="rect">
              <a:avLst/>
            </a:prstGeom>
          </p:spPr>
        </p:pic>
      </p:grpSp>
      <p:grpSp>
        <p:nvGrpSpPr>
          <p:cNvPr id="464" name="Shape 464"/>
          <p:cNvGrpSpPr/>
          <p:nvPr/>
        </p:nvGrpSpPr>
        <p:grpSpPr>
          <a:xfrm>
            <a:off x="5219700" y="4361904"/>
            <a:ext cx="1466850" cy="1447800"/>
            <a:chOff x="0" y="0"/>
            <a:chExt cx="1466850" cy="1447800"/>
          </a:xfrm>
        </p:grpSpPr>
        <p:sp>
          <p:nvSpPr>
            <p:cNvPr id="465" name="Shape 465"/>
            <p:cNvSpPr/>
            <p:nvPr/>
          </p:nvSpPr>
          <p:spPr>
            <a:xfrm>
              <a:off x="39063" y="62523"/>
              <a:ext cx="1398488" cy="1385277"/>
            </a:xfrm>
            <a:prstGeom prst="ellipse">
              <a:avLst/>
            </a:prstGeom>
            <a:gradFill>
              <a:gsLst>
                <a:gs pos="0">
                  <a:srgbClr val="0099CC"/>
                </a:gs>
                <a:gs pos="100000">
                  <a:srgbClr val="0099CC">
                    <a:gamma/>
                    <a:shade val="31765"/>
                    <a:invGamma/>
                  </a:srgb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67" name="Shape 467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1466850" cy="1258277"/>
            </a:xfrm>
            <a:prstGeom prst="rect">
              <a:avLst/>
            </a:prstGeom>
          </p:spPr>
        </p:pic>
      </p:grpSp>
      <p:grpSp>
        <p:nvGrpSpPr>
          <p:cNvPr id="468" name="Shape 468"/>
          <p:cNvGrpSpPr/>
          <p:nvPr/>
        </p:nvGrpSpPr>
        <p:grpSpPr>
          <a:xfrm>
            <a:off x="4830792" y="3948268"/>
            <a:ext cx="2094151" cy="2040903"/>
            <a:chOff x="0" y="0"/>
            <a:chExt cx="2094151" cy="2040903"/>
          </a:xfrm>
        </p:grpSpPr>
        <p:sp>
          <p:nvSpPr>
            <p:cNvPr id="469" name="Shape 469"/>
            <p:cNvSpPr/>
            <p:nvPr/>
          </p:nvSpPr>
          <p:spPr>
            <a:xfrm>
              <a:off x="55769" y="88136"/>
              <a:ext cx="1996554" cy="1952766"/>
            </a:xfrm>
            <a:prstGeom prst="ellipse">
              <a:avLst/>
            </a:prstGeom>
            <a:gradFill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471" name="Shape 471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2094151" cy="1773740"/>
            </a:xfrm>
            <a:prstGeom prst="rect">
              <a:avLst/>
            </a:prstGeom>
          </p:spPr>
        </p:pic>
      </p:grpSp>
      <p:sp>
        <p:nvSpPr>
          <p:cNvPr id="472" name="Shape 472"/>
          <p:cNvSpPr/>
          <p:nvPr/>
        </p:nvSpPr>
        <p:spPr>
          <a:xfrm>
            <a:off x="5301100" y="4334306"/>
            <a:ext cx="1453366" cy="12003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endParaRPr sz="1800" b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0" indent="0" algn="ctr"/>
            <a:r>
              <a:rPr sz="1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2 детей – 1/3 доля дохода</a:t>
            </a:r>
          </a:p>
        </p:txBody>
      </p:sp>
      <p:sp>
        <p:nvSpPr>
          <p:cNvPr id="473" name="Shape 473"/>
          <p:cNvSpPr/>
          <p:nvPr/>
        </p:nvSpPr>
        <p:spPr>
          <a:xfrm>
            <a:off x="2266577" y="4298710"/>
            <a:ext cx="1662222" cy="12003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endParaRPr sz="18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ctr"/>
            <a:r>
              <a:rPr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и более детей – ½ дохода</a:t>
            </a:r>
          </a:p>
        </p:txBody>
      </p:sp>
      <p:sp>
        <p:nvSpPr>
          <p:cNvPr id="474" name="Shape 474"/>
          <p:cNvSpPr/>
          <p:nvPr/>
        </p:nvSpPr>
        <p:spPr>
          <a:xfrm>
            <a:off x="3839676" y="2113600"/>
            <a:ext cx="1506858" cy="83099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endParaRPr sz="16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ctr"/>
            <a:r>
              <a:rPr sz="16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ребенок – ¼ доля дохода</a:t>
            </a:r>
          </a:p>
        </p:txBody>
      </p:sp>
      <p:sp>
        <p:nvSpPr>
          <p:cNvPr id="475" name="Shape 475"/>
          <p:cNvSpPr/>
          <p:nvPr/>
        </p:nvSpPr>
        <p:spPr>
          <a:xfrm>
            <a:off x="1958895" y="1485078"/>
            <a:ext cx="5835699" cy="369332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sz="18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Размер долей установлен в п. 1 ст. 81 СК РФ и составляет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6" name="Shape 476"/>
          <p:cNvSpPr/>
          <p:nvPr/>
        </p:nvSpPr>
        <p:spPr>
          <a:xfrm>
            <a:off x="0" y="5925085"/>
            <a:ext cx="8770453" cy="773672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14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Размер алиментов на ребенка устанавливается исходя из установленного законом размера алиментов, приходящегося на всех детей ответчика (то есть с учетом детей, на которых он уплачивает алименты на основании судебного решения, и ребенка, на которого взыскиваются алименты).</a:t>
            </a:r>
          </a:p>
        </p:txBody>
      </p:sp>
      <p:sp>
        <p:nvSpPr>
          <p:cNvPr id="477" name="Shape 47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hape 479"/>
          <p:cNvSpPr txBox="1">
            <a:spLocks noGrp="1"/>
          </p:cNvSpPr>
          <p:nvPr>
            <p:ph type="title"/>
          </p:nvPr>
        </p:nvSpPr>
        <p:spPr>
          <a:xfrm>
            <a:off x="266043" y="205575"/>
            <a:ext cx="5976664" cy="1143000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br>
              <a:rPr sz="3600" b="1"/>
            </a:br>
            <a:r>
              <a:rPr sz="3600" b="1"/>
              <a:t>Алименты в твердой денежной сумме</a:t>
            </a:r>
            <a:br/>
            <a:br/>
            <a:endParaRPr sz="2800"/>
          </a:p>
        </p:txBody>
      </p:sp>
      <p:sp>
        <p:nvSpPr>
          <p:cNvPr id="480" name="Shape 480"/>
          <p:cNvSpPr/>
          <p:nvPr/>
        </p:nvSpPr>
        <p:spPr>
          <a:xfrm>
            <a:off x="3254375" y="2901404"/>
            <a:ext cx="2749550" cy="2746375"/>
          </a:xfrm>
          <a:prstGeom prst="ellipse">
            <a:avLst/>
          </a:prstGeom>
          <a:gradFill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481" name="Shape 481"/>
          <p:cNvGrpSpPr/>
          <p:nvPr/>
        </p:nvGrpSpPr>
        <p:grpSpPr>
          <a:xfrm>
            <a:off x="3797300" y="1896516"/>
            <a:ext cx="1631950" cy="1612900"/>
            <a:chOff x="0" y="0"/>
            <a:chExt cx="1631950" cy="1612900"/>
          </a:xfrm>
        </p:grpSpPr>
        <p:grpSp>
          <p:nvGrpSpPr>
            <p:cNvPr id="482" name="Shape 482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483" name="Shape 483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84" name="Shape 484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485" name="Shape 485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486" name="Shape 486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87" name="Shape 487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88" name="Shape 488"/>
          <p:cNvGrpSpPr/>
          <p:nvPr/>
        </p:nvGrpSpPr>
        <p:grpSpPr>
          <a:xfrm>
            <a:off x="2387600" y="4299991"/>
            <a:ext cx="1631950" cy="1612900"/>
            <a:chOff x="0" y="0"/>
            <a:chExt cx="1631950" cy="1612900"/>
          </a:xfrm>
        </p:grpSpPr>
        <p:grpSp>
          <p:nvGrpSpPr>
            <p:cNvPr id="489" name="Shape 489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490" name="Shape 490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91" name="Shape 491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492" name="Shape 492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493" name="Shape 493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94" name="Shape 494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495" name="Shape 495"/>
          <p:cNvGrpSpPr/>
          <p:nvPr/>
        </p:nvGrpSpPr>
        <p:grpSpPr>
          <a:xfrm>
            <a:off x="5118100" y="4299991"/>
            <a:ext cx="1631950" cy="1612900"/>
            <a:chOff x="0" y="0"/>
            <a:chExt cx="1631950" cy="1612900"/>
          </a:xfrm>
        </p:grpSpPr>
        <p:grpSp>
          <p:nvGrpSpPr>
            <p:cNvPr id="496" name="Shape 496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497" name="Shape 497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498" name="Shape 498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499" name="Shape 499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500" name="Shape 500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501" name="Shape 501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503" name="Shape 503"/>
          <p:cNvPicPr/>
          <p:nvPr/>
        </p:nvPicPr>
        <p:blipFill>
          <a:blip r:embed="rId2"/>
          <a:stretch/>
        </p:blipFill>
        <p:spPr>
          <a:xfrm>
            <a:off x="683569" y="1558761"/>
            <a:ext cx="8208912" cy="4606543"/>
          </a:xfrm>
          <a:prstGeom prst="rect">
            <a:avLst/>
          </a:prstGeom>
        </p:spPr>
      </p:pic>
      <p:sp>
        <p:nvSpPr>
          <p:cNvPr id="504" name="Shape 50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r>
              <a:rPr sz="3600" b="1"/>
              <a:t>Период взыскания алиментов</a:t>
            </a:r>
            <a:br/>
            <a:endParaRPr/>
          </a:p>
        </p:txBody>
      </p:sp>
      <p:sp>
        <p:nvSpPr>
          <p:cNvPr id="507" name="Shape 507"/>
          <p:cNvSpPr/>
          <p:nvPr/>
        </p:nvSpPr>
        <p:spPr>
          <a:xfrm>
            <a:off x="1219200" y="2170708"/>
            <a:ext cx="6653213" cy="1144586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8" name="Shape 508"/>
          <p:cNvSpPr/>
          <p:nvPr/>
        </p:nvSpPr>
        <p:spPr>
          <a:xfrm>
            <a:off x="1222375" y="3761382"/>
            <a:ext cx="6653213" cy="1019175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09" name="Shape 509"/>
          <p:cNvSpPr/>
          <p:nvPr/>
        </p:nvSpPr>
        <p:spPr>
          <a:xfrm>
            <a:off x="1219200" y="5257026"/>
            <a:ext cx="6653211" cy="1031875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10" name="Shape 510"/>
          <p:cNvSpPr/>
          <p:nvPr/>
        </p:nvSpPr>
        <p:spPr>
          <a:xfrm flipV="1">
            <a:off x="1393825" y="3091458"/>
            <a:ext cx="6397625" cy="661986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11" name="Shape 511"/>
          <p:cNvSpPr/>
          <p:nvPr/>
        </p:nvSpPr>
        <p:spPr>
          <a:xfrm flipV="1">
            <a:off x="1296988" y="1219200"/>
            <a:ext cx="6502400" cy="665162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12" name="Shape 512"/>
          <p:cNvSpPr/>
          <p:nvPr/>
        </p:nvSpPr>
        <p:spPr>
          <a:xfrm flipV="1">
            <a:off x="1349375" y="4610695"/>
            <a:ext cx="6475412" cy="665162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14" name="Shape 514"/>
          <p:cNvPicPr/>
          <p:nvPr/>
        </p:nvPicPr>
        <p:blipFill>
          <a:blip r:embed="rId2"/>
          <a:stretch/>
        </p:blipFill>
        <p:spPr>
          <a:xfrm>
            <a:off x="1276350" y="2213570"/>
            <a:ext cx="674687" cy="574675"/>
          </a:xfrm>
          <a:prstGeom prst="rect">
            <a:avLst/>
          </a:prstGeom>
        </p:spPr>
      </p:pic>
      <p:pic>
        <p:nvPicPr>
          <p:cNvPr id="516" name="Shape 516"/>
          <p:cNvPicPr/>
          <p:nvPr/>
        </p:nvPicPr>
        <p:blipFill>
          <a:blip r:embed="rId2"/>
          <a:stretch/>
        </p:blipFill>
        <p:spPr>
          <a:xfrm>
            <a:off x="1273175" y="3807420"/>
            <a:ext cx="676275" cy="573087"/>
          </a:xfrm>
          <a:prstGeom prst="rect">
            <a:avLst/>
          </a:prstGeom>
        </p:spPr>
      </p:pic>
      <p:pic>
        <p:nvPicPr>
          <p:cNvPr id="518" name="Shape 518"/>
          <p:cNvPicPr/>
          <p:nvPr/>
        </p:nvPicPr>
        <p:blipFill>
          <a:blip r:embed="rId2"/>
          <a:stretch/>
        </p:blipFill>
        <p:spPr>
          <a:xfrm>
            <a:off x="1277938" y="5318720"/>
            <a:ext cx="674687" cy="573087"/>
          </a:xfrm>
          <a:prstGeom prst="rect">
            <a:avLst/>
          </a:prstGeom>
        </p:spPr>
      </p:pic>
      <p:sp>
        <p:nvSpPr>
          <p:cNvPr id="519" name="Shape 519"/>
          <p:cNvSpPr txBox="1"/>
          <p:nvPr/>
        </p:nvSpPr>
        <p:spPr>
          <a:xfrm>
            <a:off x="1630363" y="2553295"/>
            <a:ext cx="6019800" cy="892552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8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Алименты взыскиваются до наступления совершеннолетия ребенка.</a:t>
            </a:r>
          </a:p>
          <a:p>
            <a:pPr marL="0" indent="0" algn="l"/>
            <a:endParaRPr sz="1600">
              <a:solidFill>
                <a:srgbClr val="FE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0" name="Shape 520"/>
          <p:cNvSpPr txBox="1"/>
          <p:nvPr/>
        </p:nvSpPr>
        <p:spPr>
          <a:xfrm>
            <a:off x="1630363" y="4089995"/>
            <a:ext cx="6019800" cy="646331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8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общему правилу алименты присуждаются с момента обращения в суд (п. 2 ст. 107 СК РФ).</a:t>
            </a:r>
            <a:endParaRPr sz="160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21" name="Shape 521"/>
          <p:cNvSpPr txBox="1"/>
          <p:nvPr/>
        </p:nvSpPr>
        <p:spPr>
          <a:xfrm>
            <a:off x="1577181" y="5338037"/>
            <a:ext cx="6019800" cy="1015662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Алименты за прошедший период могут быть взысканы в пределах трехлетнего срока с момента обращения в суд, если судом установлено, что до обращения в суд принимались меры к получению средств на содержание, но алименты не были получены вследствие уклонения лица, обязанного уплачивать алименты, от их уплаты (п. 2 ст. 107 СК РФ).</a:t>
            </a:r>
          </a:p>
        </p:txBody>
      </p:sp>
      <p:sp>
        <p:nvSpPr>
          <p:cNvPr id="522" name="Shape 52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2700" b="1"/>
            </a:br>
            <a:br>
              <a:rPr sz="2700" b="1"/>
            </a:br>
            <a:br>
              <a:rPr sz="2700" b="1"/>
            </a:br>
            <a:r>
              <a:rPr sz="2700" b="1"/>
              <a:t>Взыскание алиментов в случае, когда с каждым из родителей совместно проживает общий ребенок.</a:t>
            </a:r>
            <a:br/>
            <a:br>
              <a:rPr sz="3600" b="1"/>
            </a:br>
            <a:endParaRPr sz="3600" b="1"/>
          </a:p>
        </p:txBody>
      </p:sp>
      <p:sp>
        <p:nvSpPr>
          <p:cNvPr id="525" name="Shape 525"/>
          <p:cNvSpPr/>
          <p:nvPr/>
        </p:nvSpPr>
        <p:spPr>
          <a:xfrm>
            <a:off x="717091" y="1901945"/>
            <a:ext cx="7396029" cy="2326021"/>
          </a:xfrm>
          <a:prstGeom prst="rect">
            <a:avLst/>
          </a:prstGeom>
          <a:solidFill>
            <a:srgbClr val="CCECFF">
              <a:alpha val="50000"/>
            </a:srgbClr>
          </a:solidFill>
          <a:ln w="12700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526" name="Shape 526"/>
          <p:cNvGrpSpPr/>
          <p:nvPr/>
        </p:nvGrpSpPr>
        <p:grpSpPr>
          <a:xfrm rot="10082854">
            <a:off x="6127750" y="3422011"/>
            <a:ext cx="1196975" cy="303212"/>
            <a:chOff x="0" y="0"/>
            <a:chExt cx="1196975" cy="303212"/>
          </a:xfrm>
        </p:grpSpPr>
        <p:grpSp>
          <p:nvGrpSpPr>
            <p:cNvPr id="527" name="Shape 527"/>
            <p:cNvGrpSpPr/>
            <p:nvPr/>
          </p:nvGrpSpPr>
          <p:grpSpPr>
            <a:xfrm rot="-9970459" flipH="1" flipV="1">
              <a:off x="0" y="0"/>
              <a:ext cx="1196975" cy="303212"/>
              <a:chOff x="0" y="0"/>
              <a:chExt cx="1196975" cy="303212"/>
            </a:xfrm>
          </p:grpSpPr>
          <p:grpSp>
            <p:nvGrpSpPr>
              <p:cNvPr id="528" name="Shape 528"/>
              <p:cNvGrpSpPr/>
              <p:nvPr/>
            </p:nvGrpSpPr>
            <p:grpSpPr>
              <a:xfrm>
                <a:off x="0" y="0"/>
                <a:ext cx="995915" cy="228025"/>
                <a:chOff x="0" y="0"/>
                <a:chExt cx="995915" cy="228025"/>
              </a:xfrm>
            </p:grpSpPr>
            <p:sp>
              <p:nvSpPr>
                <p:cNvPr id="529" name="Shape 529"/>
                <p:cNvSpPr/>
                <p:nvPr/>
              </p:nvSpPr>
              <p:spPr>
                <a:xfrm rot="5263130">
                  <a:off x="261895" y="-240285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30" name="Shape 530"/>
                <p:cNvSpPr/>
                <p:nvPr/>
              </p:nvSpPr>
              <p:spPr>
                <a:xfrm rot="6078281">
                  <a:off x="383044" y="-240285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31" name="Shape 531"/>
                <p:cNvSpPr/>
                <p:nvPr/>
              </p:nvSpPr>
              <p:spPr>
                <a:xfrm rot="6373927">
                  <a:off x="450745" y="-222304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32" name="Shape 532"/>
                <p:cNvSpPr/>
                <p:nvPr/>
              </p:nvSpPr>
              <p:spPr>
                <a:xfrm rot="6906312">
                  <a:off x="530917" y="-197785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33" name="Shape 533"/>
              <p:cNvGrpSpPr/>
              <p:nvPr/>
            </p:nvGrpSpPr>
            <p:grpSpPr>
              <a:xfrm rot="1353540">
                <a:off x="201059" y="73954"/>
                <a:ext cx="995915" cy="229258"/>
                <a:chOff x="0" y="0"/>
                <a:chExt cx="995915" cy="229258"/>
              </a:xfrm>
            </p:grpSpPr>
            <p:sp>
              <p:nvSpPr>
                <p:cNvPr id="534" name="Shape 534"/>
                <p:cNvSpPr/>
                <p:nvPr/>
              </p:nvSpPr>
              <p:spPr>
                <a:xfrm rot="5263130">
                  <a:off x="261895" y="-241584"/>
                  <a:ext cx="202211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35" name="Shape 535"/>
                <p:cNvSpPr/>
                <p:nvPr/>
              </p:nvSpPr>
              <p:spPr>
                <a:xfrm rot="6078281">
                  <a:off x="383044" y="-241584"/>
                  <a:ext cx="202211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36" name="Shape 536"/>
                <p:cNvSpPr/>
                <p:nvPr/>
              </p:nvSpPr>
              <p:spPr>
                <a:xfrm rot="6373927">
                  <a:off x="450745" y="-223506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37" name="Shape 537"/>
                <p:cNvSpPr/>
                <p:nvPr/>
              </p:nvSpPr>
              <p:spPr>
                <a:xfrm rot="6906312">
                  <a:off x="530917" y="-198855"/>
                  <a:ext cx="202211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538" name="Shape 538"/>
            <p:cNvGrpSpPr/>
            <p:nvPr/>
          </p:nvGrpSpPr>
          <p:grpSpPr>
            <a:xfrm rot="-9970459" flipH="1" flipV="1">
              <a:off x="112568" y="37588"/>
              <a:ext cx="980593" cy="248083"/>
              <a:chOff x="0" y="0"/>
              <a:chExt cx="980593" cy="248083"/>
            </a:xfrm>
          </p:grpSpPr>
          <p:grpSp>
            <p:nvGrpSpPr>
              <p:cNvPr id="539" name="Shape 539"/>
              <p:cNvGrpSpPr/>
              <p:nvPr/>
            </p:nvGrpSpPr>
            <p:grpSpPr>
              <a:xfrm>
                <a:off x="0" y="0"/>
                <a:ext cx="815880" cy="186566"/>
                <a:chOff x="0" y="0"/>
                <a:chExt cx="815880" cy="186566"/>
              </a:xfrm>
            </p:grpSpPr>
            <p:sp>
              <p:nvSpPr>
                <p:cNvPr id="540" name="Shape 540"/>
                <p:cNvSpPr/>
                <p:nvPr/>
              </p:nvSpPr>
              <p:spPr>
                <a:xfrm rot="5263130">
                  <a:off x="214551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41" name="Shape 541"/>
                <p:cNvSpPr/>
                <p:nvPr/>
              </p:nvSpPr>
              <p:spPr>
                <a:xfrm rot="6078281">
                  <a:off x="313800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42" name="Shape 542"/>
                <p:cNvSpPr/>
                <p:nvPr/>
              </p:nvSpPr>
              <p:spPr>
                <a:xfrm rot="6373927">
                  <a:off x="369262" y="-181885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43" name="Shape 543"/>
                <p:cNvSpPr/>
                <p:nvPr/>
              </p:nvSpPr>
              <p:spPr>
                <a:xfrm rot="6906312">
                  <a:off x="434941" y="-161824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44" name="Shape 544"/>
              <p:cNvGrpSpPr/>
              <p:nvPr/>
            </p:nvGrpSpPr>
            <p:grpSpPr>
              <a:xfrm rot="1353540">
                <a:off x="164713" y="60508"/>
                <a:ext cx="815880" cy="187575"/>
                <a:chOff x="0" y="0"/>
                <a:chExt cx="815880" cy="187575"/>
              </a:xfrm>
            </p:grpSpPr>
            <p:sp>
              <p:nvSpPr>
                <p:cNvPr id="545" name="Shape 545"/>
                <p:cNvSpPr/>
                <p:nvPr/>
              </p:nvSpPr>
              <p:spPr>
                <a:xfrm rot="5263130">
                  <a:off x="214551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46" name="Shape 546"/>
                <p:cNvSpPr/>
                <p:nvPr/>
              </p:nvSpPr>
              <p:spPr>
                <a:xfrm rot="6078281">
                  <a:off x="313800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47" name="Shape 547"/>
                <p:cNvSpPr/>
                <p:nvPr/>
              </p:nvSpPr>
              <p:spPr>
                <a:xfrm rot="6373927">
                  <a:off x="369262" y="-18286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48" name="Shape 548"/>
                <p:cNvSpPr/>
                <p:nvPr/>
              </p:nvSpPr>
              <p:spPr>
                <a:xfrm rot="6906312">
                  <a:off x="434941" y="-16269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549" name="Shape 549"/>
          <p:cNvGrpSpPr/>
          <p:nvPr/>
        </p:nvGrpSpPr>
        <p:grpSpPr>
          <a:xfrm rot="10082854">
            <a:off x="5032375" y="5242874"/>
            <a:ext cx="1198562" cy="303212"/>
            <a:chOff x="0" y="0"/>
            <a:chExt cx="1198562" cy="303212"/>
          </a:xfrm>
        </p:grpSpPr>
        <p:grpSp>
          <p:nvGrpSpPr>
            <p:cNvPr id="550" name="Shape 550"/>
            <p:cNvGrpSpPr/>
            <p:nvPr/>
          </p:nvGrpSpPr>
          <p:grpSpPr>
            <a:xfrm rot="-9970459" flipH="1" flipV="1">
              <a:off x="0" y="0"/>
              <a:ext cx="1198562" cy="303212"/>
              <a:chOff x="0" y="0"/>
              <a:chExt cx="1198562" cy="303212"/>
            </a:xfrm>
          </p:grpSpPr>
          <p:grpSp>
            <p:nvGrpSpPr>
              <p:cNvPr id="551" name="Shape 551"/>
              <p:cNvGrpSpPr/>
              <p:nvPr/>
            </p:nvGrpSpPr>
            <p:grpSpPr>
              <a:xfrm>
                <a:off x="0" y="0"/>
                <a:ext cx="997236" cy="228025"/>
                <a:chOff x="0" y="0"/>
                <a:chExt cx="997236" cy="228025"/>
              </a:xfrm>
            </p:grpSpPr>
            <p:sp>
              <p:nvSpPr>
                <p:cNvPr id="552" name="Shape 552"/>
                <p:cNvSpPr/>
                <p:nvPr/>
              </p:nvSpPr>
              <p:spPr>
                <a:xfrm rot="5263130">
                  <a:off x="262242" y="-240284"/>
                  <a:ext cx="202480" cy="666912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53" name="Shape 553"/>
                <p:cNvSpPr/>
                <p:nvPr/>
              </p:nvSpPr>
              <p:spPr>
                <a:xfrm rot="6078281">
                  <a:off x="383552" y="-240284"/>
                  <a:ext cx="202480" cy="666912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54" name="Shape 554"/>
                <p:cNvSpPr/>
                <p:nvPr/>
              </p:nvSpPr>
              <p:spPr>
                <a:xfrm rot="6373927">
                  <a:off x="451343" y="-222304"/>
                  <a:ext cx="202480" cy="666913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55" name="Shape 555"/>
                <p:cNvSpPr/>
                <p:nvPr/>
              </p:nvSpPr>
              <p:spPr>
                <a:xfrm rot="6906312">
                  <a:off x="531621" y="-197785"/>
                  <a:ext cx="202480" cy="666912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6" name="Shape 556"/>
              <p:cNvGrpSpPr/>
              <p:nvPr/>
            </p:nvGrpSpPr>
            <p:grpSpPr>
              <a:xfrm rot="1353540">
                <a:off x="201326" y="73954"/>
                <a:ext cx="997236" cy="229258"/>
                <a:chOff x="0" y="0"/>
                <a:chExt cx="997236" cy="229258"/>
              </a:xfrm>
            </p:grpSpPr>
            <p:sp>
              <p:nvSpPr>
                <p:cNvPr id="557" name="Shape 557"/>
                <p:cNvSpPr/>
                <p:nvPr/>
              </p:nvSpPr>
              <p:spPr>
                <a:xfrm rot="5263130">
                  <a:off x="262242" y="-241583"/>
                  <a:ext cx="202480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58" name="Shape 558"/>
                <p:cNvSpPr/>
                <p:nvPr/>
              </p:nvSpPr>
              <p:spPr>
                <a:xfrm rot="6078281">
                  <a:off x="383552" y="-241583"/>
                  <a:ext cx="202480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59" name="Shape 559"/>
                <p:cNvSpPr/>
                <p:nvPr/>
              </p:nvSpPr>
              <p:spPr>
                <a:xfrm rot="6373927">
                  <a:off x="451343" y="-223506"/>
                  <a:ext cx="202479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60" name="Shape 560"/>
                <p:cNvSpPr/>
                <p:nvPr/>
              </p:nvSpPr>
              <p:spPr>
                <a:xfrm rot="6906312">
                  <a:off x="531621" y="-198854"/>
                  <a:ext cx="202480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561" name="Shape 561"/>
            <p:cNvGrpSpPr/>
            <p:nvPr/>
          </p:nvGrpSpPr>
          <p:grpSpPr>
            <a:xfrm rot="-9970459" flipH="1" flipV="1">
              <a:off x="112717" y="37588"/>
              <a:ext cx="981894" cy="248082"/>
              <a:chOff x="0" y="0"/>
              <a:chExt cx="981894" cy="248082"/>
            </a:xfrm>
          </p:grpSpPr>
          <p:grpSp>
            <p:nvGrpSpPr>
              <p:cNvPr id="562" name="Shape 562"/>
              <p:cNvGrpSpPr/>
              <p:nvPr/>
            </p:nvGrpSpPr>
            <p:grpSpPr>
              <a:xfrm>
                <a:off x="0" y="0"/>
                <a:ext cx="816962" cy="186566"/>
                <a:chOff x="0" y="0"/>
                <a:chExt cx="816962" cy="186566"/>
              </a:xfrm>
            </p:grpSpPr>
            <p:sp>
              <p:nvSpPr>
                <p:cNvPr id="563" name="Shape 563"/>
                <p:cNvSpPr/>
                <p:nvPr/>
              </p:nvSpPr>
              <p:spPr>
                <a:xfrm rot="5263130">
                  <a:off x="214836" y="-196596"/>
                  <a:ext cx="165877" cy="54565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64" name="Shape 564"/>
                <p:cNvSpPr/>
                <p:nvPr/>
              </p:nvSpPr>
              <p:spPr>
                <a:xfrm rot="6078281">
                  <a:off x="314216" y="-196596"/>
                  <a:ext cx="165877" cy="54565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65" name="Shape 565"/>
                <p:cNvSpPr/>
                <p:nvPr/>
              </p:nvSpPr>
              <p:spPr>
                <a:xfrm rot="6373927">
                  <a:off x="369752" y="-181885"/>
                  <a:ext cx="165877" cy="54565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66" name="Shape 566"/>
                <p:cNvSpPr/>
                <p:nvPr/>
              </p:nvSpPr>
              <p:spPr>
                <a:xfrm rot="6906312">
                  <a:off x="435518" y="-161824"/>
                  <a:ext cx="165877" cy="54565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67" name="Shape 567"/>
              <p:cNvGrpSpPr/>
              <p:nvPr/>
            </p:nvGrpSpPr>
            <p:grpSpPr>
              <a:xfrm rot="1353540">
                <a:off x="164932" y="60507"/>
                <a:ext cx="816962" cy="187574"/>
                <a:chOff x="0" y="0"/>
                <a:chExt cx="816962" cy="187574"/>
              </a:xfrm>
            </p:grpSpPr>
            <p:sp>
              <p:nvSpPr>
                <p:cNvPr id="568" name="Shape 568"/>
                <p:cNvSpPr/>
                <p:nvPr/>
              </p:nvSpPr>
              <p:spPr>
                <a:xfrm rot="5263130">
                  <a:off x="214836" y="-197659"/>
                  <a:ext cx="165877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69" name="Shape 569"/>
                <p:cNvSpPr/>
                <p:nvPr/>
              </p:nvSpPr>
              <p:spPr>
                <a:xfrm rot="6078281">
                  <a:off x="314216" y="-197659"/>
                  <a:ext cx="165876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70" name="Shape 570"/>
                <p:cNvSpPr/>
                <p:nvPr/>
              </p:nvSpPr>
              <p:spPr>
                <a:xfrm rot="6373927">
                  <a:off x="369752" y="-182868"/>
                  <a:ext cx="165876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71" name="Shape 571"/>
                <p:cNvSpPr/>
                <p:nvPr/>
              </p:nvSpPr>
              <p:spPr>
                <a:xfrm rot="6906312">
                  <a:off x="435518" y="-162699"/>
                  <a:ext cx="165877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572" name="Shape 572"/>
          <p:cNvGrpSpPr/>
          <p:nvPr/>
        </p:nvGrpSpPr>
        <p:grpSpPr>
          <a:xfrm>
            <a:off x="5956115" y="1818834"/>
            <a:ext cx="1196975" cy="303213"/>
            <a:chOff x="0" y="0"/>
            <a:chExt cx="1196975" cy="303213"/>
          </a:xfrm>
        </p:grpSpPr>
        <p:grpSp>
          <p:nvGrpSpPr>
            <p:cNvPr id="573" name="Shape 573"/>
            <p:cNvGrpSpPr/>
            <p:nvPr/>
          </p:nvGrpSpPr>
          <p:grpSpPr>
            <a:xfrm rot="-9970459" flipH="1" flipV="1">
              <a:off x="0" y="0"/>
              <a:ext cx="1196975" cy="303213"/>
              <a:chOff x="0" y="0"/>
              <a:chExt cx="1196975" cy="303213"/>
            </a:xfrm>
          </p:grpSpPr>
          <p:grpSp>
            <p:nvGrpSpPr>
              <p:cNvPr id="574" name="Shape 574"/>
              <p:cNvGrpSpPr/>
              <p:nvPr/>
            </p:nvGrpSpPr>
            <p:grpSpPr>
              <a:xfrm>
                <a:off x="0" y="0"/>
                <a:ext cx="995915" cy="228026"/>
                <a:chOff x="0" y="0"/>
                <a:chExt cx="995915" cy="228026"/>
              </a:xfrm>
            </p:grpSpPr>
            <p:sp>
              <p:nvSpPr>
                <p:cNvPr id="575" name="Shape 575"/>
                <p:cNvSpPr/>
                <p:nvPr/>
              </p:nvSpPr>
              <p:spPr>
                <a:xfrm rot="5263130">
                  <a:off x="261895" y="-240285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76" name="Shape 576"/>
                <p:cNvSpPr/>
                <p:nvPr/>
              </p:nvSpPr>
              <p:spPr>
                <a:xfrm rot="6078281">
                  <a:off x="383044" y="-240285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77" name="Shape 577"/>
                <p:cNvSpPr/>
                <p:nvPr/>
              </p:nvSpPr>
              <p:spPr>
                <a:xfrm rot="6373927">
                  <a:off x="450745" y="-222305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78" name="Shape 578"/>
                <p:cNvSpPr/>
                <p:nvPr/>
              </p:nvSpPr>
              <p:spPr>
                <a:xfrm rot="6906312">
                  <a:off x="530917" y="-197786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79" name="Shape 579"/>
              <p:cNvGrpSpPr/>
              <p:nvPr/>
            </p:nvGrpSpPr>
            <p:grpSpPr>
              <a:xfrm rot="1353540">
                <a:off x="201059" y="73954"/>
                <a:ext cx="995915" cy="229258"/>
                <a:chOff x="0" y="0"/>
                <a:chExt cx="995915" cy="229258"/>
              </a:xfrm>
            </p:grpSpPr>
            <p:sp>
              <p:nvSpPr>
                <p:cNvPr id="580" name="Shape 580"/>
                <p:cNvSpPr/>
                <p:nvPr/>
              </p:nvSpPr>
              <p:spPr>
                <a:xfrm rot="5263130">
                  <a:off x="261895" y="-241584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81" name="Shape 581"/>
                <p:cNvSpPr/>
                <p:nvPr/>
              </p:nvSpPr>
              <p:spPr>
                <a:xfrm rot="6078281">
                  <a:off x="383044" y="-241584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82" name="Shape 582"/>
                <p:cNvSpPr/>
                <p:nvPr/>
              </p:nvSpPr>
              <p:spPr>
                <a:xfrm rot="6373927">
                  <a:off x="450745" y="-223506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83" name="Shape 583"/>
                <p:cNvSpPr/>
                <p:nvPr/>
              </p:nvSpPr>
              <p:spPr>
                <a:xfrm rot="6906312">
                  <a:off x="530917" y="-198855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584" name="Shape 584"/>
            <p:cNvGrpSpPr/>
            <p:nvPr/>
          </p:nvGrpSpPr>
          <p:grpSpPr>
            <a:xfrm rot="-9970459" flipH="1" flipV="1">
              <a:off x="112568" y="37588"/>
              <a:ext cx="980594" cy="248083"/>
              <a:chOff x="0" y="0"/>
              <a:chExt cx="980594" cy="248083"/>
            </a:xfrm>
          </p:grpSpPr>
          <p:grpSp>
            <p:nvGrpSpPr>
              <p:cNvPr id="585" name="Shape 585"/>
              <p:cNvGrpSpPr/>
              <p:nvPr/>
            </p:nvGrpSpPr>
            <p:grpSpPr>
              <a:xfrm>
                <a:off x="0" y="0"/>
                <a:ext cx="815880" cy="186566"/>
                <a:chOff x="0" y="0"/>
                <a:chExt cx="815880" cy="186566"/>
              </a:xfrm>
            </p:grpSpPr>
            <p:sp>
              <p:nvSpPr>
                <p:cNvPr id="586" name="Shape 586"/>
                <p:cNvSpPr/>
                <p:nvPr/>
              </p:nvSpPr>
              <p:spPr>
                <a:xfrm rot="5263130">
                  <a:off x="214551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87" name="Shape 587"/>
                <p:cNvSpPr/>
                <p:nvPr/>
              </p:nvSpPr>
              <p:spPr>
                <a:xfrm rot="6078281">
                  <a:off x="313800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88" name="Shape 588"/>
                <p:cNvSpPr/>
                <p:nvPr/>
              </p:nvSpPr>
              <p:spPr>
                <a:xfrm rot="6373927">
                  <a:off x="369262" y="-181885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89" name="Shape 589"/>
                <p:cNvSpPr/>
                <p:nvPr/>
              </p:nvSpPr>
              <p:spPr>
                <a:xfrm rot="6906312">
                  <a:off x="434941" y="-161824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90" name="Shape 590"/>
              <p:cNvGrpSpPr/>
              <p:nvPr/>
            </p:nvGrpSpPr>
            <p:grpSpPr>
              <a:xfrm rot="1353540">
                <a:off x="164713" y="60508"/>
                <a:ext cx="815880" cy="187575"/>
                <a:chOff x="0" y="0"/>
                <a:chExt cx="815880" cy="187575"/>
              </a:xfrm>
            </p:grpSpPr>
            <p:sp>
              <p:nvSpPr>
                <p:cNvPr id="591" name="Shape 591"/>
                <p:cNvSpPr/>
                <p:nvPr/>
              </p:nvSpPr>
              <p:spPr>
                <a:xfrm rot="5263130">
                  <a:off x="214551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92" name="Shape 592"/>
                <p:cNvSpPr/>
                <p:nvPr/>
              </p:nvSpPr>
              <p:spPr>
                <a:xfrm rot="6078281">
                  <a:off x="313800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93" name="Shape 593"/>
                <p:cNvSpPr/>
                <p:nvPr/>
              </p:nvSpPr>
              <p:spPr>
                <a:xfrm rot="6373927">
                  <a:off x="369262" y="-18286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94" name="Shape 594"/>
                <p:cNvSpPr/>
                <p:nvPr/>
              </p:nvSpPr>
              <p:spPr>
                <a:xfrm rot="6906312">
                  <a:off x="434941" y="-16269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595" name="Shape 595"/>
          <p:cNvGrpSpPr/>
          <p:nvPr/>
        </p:nvGrpSpPr>
        <p:grpSpPr>
          <a:xfrm rot="344040">
            <a:off x="7958138" y="4422136"/>
            <a:ext cx="1198561" cy="303212"/>
            <a:chOff x="0" y="0"/>
            <a:chExt cx="1198561" cy="303212"/>
          </a:xfrm>
        </p:grpSpPr>
        <p:grpSp>
          <p:nvGrpSpPr>
            <p:cNvPr id="596" name="Shape 596"/>
            <p:cNvGrpSpPr/>
            <p:nvPr/>
          </p:nvGrpSpPr>
          <p:grpSpPr>
            <a:xfrm rot="-9970459" flipH="1" flipV="1">
              <a:off x="0" y="0"/>
              <a:ext cx="1198561" cy="303212"/>
              <a:chOff x="0" y="0"/>
              <a:chExt cx="1198561" cy="303212"/>
            </a:xfrm>
          </p:grpSpPr>
          <p:grpSp>
            <p:nvGrpSpPr>
              <p:cNvPr id="597" name="Shape 597"/>
              <p:cNvGrpSpPr/>
              <p:nvPr/>
            </p:nvGrpSpPr>
            <p:grpSpPr>
              <a:xfrm>
                <a:off x="0" y="0"/>
                <a:ext cx="997235" cy="228025"/>
                <a:chOff x="0" y="0"/>
                <a:chExt cx="997235" cy="228025"/>
              </a:xfrm>
            </p:grpSpPr>
            <p:sp>
              <p:nvSpPr>
                <p:cNvPr id="598" name="Shape 598"/>
                <p:cNvSpPr/>
                <p:nvPr/>
              </p:nvSpPr>
              <p:spPr>
                <a:xfrm rot="5263130">
                  <a:off x="262242" y="-240285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599" name="Shape 599"/>
                <p:cNvSpPr/>
                <p:nvPr/>
              </p:nvSpPr>
              <p:spPr>
                <a:xfrm rot="6078281">
                  <a:off x="383552" y="-240285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00" name="Shape 600"/>
                <p:cNvSpPr/>
                <p:nvPr/>
              </p:nvSpPr>
              <p:spPr>
                <a:xfrm rot="6373927">
                  <a:off x="451342" y="-222304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01" name="Shape 601"/>
                <p:cNvSpPr/>
                <p:nvPr/>
              </p:nvSpPr>
              <p:spPr>
                <a:xfrm rot="6906312">
                  <a:off x="531621" y="-197785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02" name="Shape 602"/>
              <p:cNvGrpSpPr/>
              <p:nvPr/>
            </p:nvGrpSpPr>
            <p:grpSpPr>
              <a:xfrm rot="1353540">
                <a:off x="201326" y="73954"/>
                <a:ext cx="997235" cy="229258"/>
                <a:chOff x="0" y="0"/>
                <a:chExt cx="997235" cy="229258"/>
              </a:xfrm>
            </p:grpSpPr>
            <p:sp>
              <p:nvSpPr>
                <p:cNvPr id="603" name="Shape 603"/>
                <p:cNvSpPr/>
                <p:nvPr/>
              </p:nvSpPr>
              <p:spPr>
                <a:xfrm rot="5263130">
                  <a:off x="262242" y="-241584"/>
                  <a:ext cx="202479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04" name="Shape 604"/>
                <p:cNvSpPr/>
                <p:nvPr/>
              </p:nvSpPr>
              <p:spPr>
                <a:xfrm rot="6078281">
                  <a:off x="383552" y="-241584"/>
                  <a:ext cx="202479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05" name="Shape 605"/>
                <p:cNvSpPr/>
                <p:nvPr/>
              </p:nvSpPr>
              <p:spPr>
                <a:xfrm rot="6373927">
                  <a:off x="451342" y="-223506"/>
                  <a:ext cx="202479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06" name="Shape 606"/>
                <p:cNvSpPr/>
                <p:nvPr/>
              </p:nvSpPr>
              <p:spPr>
                <a:xfrm rot="6906312">
                  <a:off x="531621" y="-198855"/>
                  <a:ext cx="202479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607" name="Shape 607"/>
            <p:cNvGrpSpPr/>
            <p:nvPr/>
          </p:nvGrpSpPr>
          <p:grpSpPr>
            <a:xfrm rot="-9970459" flipH="1" flipV="1">
              <a:off x="112717" y="37588"/>
              <a:ext cx="981893" cy="248083"/>
              <a:chOff x="0" y="0"/>
              <a:chExt cx="981893" cy="248083"/>
            </a:xfrm>
          </p:grpSpPr>
          <p:grpSp>
            <p:nvGrpSpPr>
              <p:cNvPr id="608" name="Shape 608"/>
              <p:cNvGrpSpPr/>
              <p:nvPr/>
            </p:nvGrpSpPr>
            <p:grpSpPr>
              <a:xfrm>
                <a:off x="0" y="0"/>
                <a:ext cx="816961" cy="186566"/>
                <a:chOff x="0" y="0"/>
                <a:chExt cx="816961" cy="186566"/>
              </a:xfrm>
            </p:grpSpPr>
            <p:sp>
              <p:nvSpPr>
                <p:cNvPr id="609" name="Shape 609"/>
                <p:cNvSpPr/>
                <p:nvPr/>
              </p:nvSpPr>
              <p:spPr>
                <a:xfrm rot="5263130">
                  <a:off x="214836" y="-196597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10" name="Shape 610"/>
                <p:cNvSpPr/>
                <p:nvPr/>
              </p:nvSpPr>
              <p:spPr>
                <a:xfrm rot="6078281">
                  <a:off x="314216" y="-196597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11" name="Shape 611"/>
                <p:cNvSpPr/>
                <p:nvPr/>
              </p:nvSpPr>
              <p:spPr>
                <a:xfrm rot="6373927">
                  <a:off x="369752" y="-181885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12" name="Shape 612"/>
                <p:cNvSpPr/>
                <p:nvPr/>
              </p:nvSpPr>
              <p:spPr>
                <a:xfrm rot="6906312">
                  <a:off x="435518" y="-161824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613" name="Shape 613"/>
              <p:cNvGrpSpPr/>
              <p:nvPr/>
            </p:nvGrpSpPr>
            <p:grpSpPr>
              <a:xfrm rot="1353540">
                <a:off x="164931" y="60508"/>
                <a:ext cx="816961" cy="187575"/>
                <a:chOff x="0" y="0"/>
                <a:chExt cx="816961" cy="187575"/>
              </a:xfrm>
            </p:grpSpPr>
            <p:sp>
              <p:nvSpPr>
                <p:cNvPr id="614" name="Shape 614"/>
                <p:cNvSpPr/>
                <p:nvPr/>
              </p:nvSpPr>
              <p:spPr>
                <a:xfrm rot="5263130">
                  <a:off x="214836" y="-19765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15" name="Shape 615"/>
                <p:cNvSpPr/>
                <p:nvPr/>
              </p:nvSpPr>
              <p:spPr>
                <a:xfrm rot="6078281">
                  <a:off x="314215" y="-19765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16" name="Shape 616"/>
                <p:cNvSpPr/>
                <p:nvPr/>
              </p:nvSpPr>
              <p:spPr>
                <a:xfrm rot="6373927">
                  <a:off x="369751" y="-18286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617" name="Shape 617"/>
                <p:cNvSpPr/>
                <p:nvPr/>
              </p:nvSpPr>
              <p:spPr>
                <a:xfrm rot="6906312">
                  <a:off x="435518" y="-16269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2000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pic>
        <p:nvPicPr>
          <p:cNvPr id="619" name="Shape 619"/>
          <p:cNvPicPr/>
          <p:nvPr/>
        </p:nvPicPr>
        <p:blipFill>
          <a:blip r:embed="rId2"/>
          <a:stretch/>
        </p:blipFill>
        <p:spPr>
          <a:xfrm>
            <a:off x="971600" y="2133939"/>
            <a:ext cx="7115930" cy="2082450"/>
          </a:xfrm>
          <a:prstGeom prst="rect">
            <a:avLst/>
          </a:prstGeom>
        </p:spPr>
      </p:pic>
      <p:sp>
        <p:nvSpPr>
          <p:cNvPr id="620" name="Shape 620"/>
          <p:cNvSpPr/>
          <p:nvPr/>
        </p:nvSpPr>
        <p:spPr>
          <a:xfrm>
            <a:off x="692800" y="4725798"/>
            <a:ext cx="7396029" cy="1367497"/>
          </a:xfrm>
          <a:prstGeom prst="rect">
            <a:avLst/>
          </a:prstGeom>
          <a:solidFill>
            <a:srgbClr val="CCECFF">
              <a:alpha val="50000"/>
            </a:srgbClr>
          </a:solidFill>
          <a:ln w="12700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22" name="Shape 622"/>
          <p:cNvPicPr/>
          <p:nvPr/>
        </p:nvPicPr>
        <p:blipFill>
          <a:blip r:embed="rId3"/>
          <a:stretch/>
        </p:blipFill>
        <p:spPr>
          <a:xfrm>
            <a:off x="971600" y="4934032"/>
            <a:ext cx="7008132" cy="1023453"/>
          </a:xfrm>
          <a:prstGeom prst="rect">
            <a:avLst/>
          </a:prstGeom>
        </p:spPr>
      </p:pic>
      <p:sp>
        <p:nvSpPr>
          <p:cNvPr id="623" name="Shape 62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Shape 6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r>
              <a:rPr sz="3600" b="1"/>
              <a:t>С каких видов доходов удерживаются алименты</a:t>
            </a:r>
            <a:br>
              <a:rPr sz="3600" b="1"/>
            </a:br>
            <a:endParaRPr sz="3600" b="1"/>
          </a:p>
        </p:txBody>
      </p:sp>
      <p:sp>
        <p:nvSpPr>
          <p:cNvPr id="626" name="Shape 626"/>
          <p:cNvSpPr/>
          <p:nvPr/>
        </p:nvSpPr>
        <p:spPr>
          <a:xfrm>
            <a:off x="1146175" y="1404900"/>
            <a:ext cx="6653213" cy="1080778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7" name="Shape 627"/>
          <p:cNvSpPr/>
          <p:nvPr/>
        </p:nvSpPr>
        <p:spPr>
          <a:xfrm flipV="1">
            <a:off x="1393825" y="3091457"/>
            <a:ext cx="6397625" cy="3256618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8" name="Shape 628"/>
          <p:cNvSpPr/>
          <p:nvPr/>
        </p:nvSpPr>
        <p:spPr>
          <a:xfrm flipV="1">
            <a:off x="1296988" y="1219200"/>
            <a:ext cx="6502400" cy="665162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29" name="Shape 629"/>
          <p:cNvSpPr/>
          <p:nvPr/>
        </p:nvSpPr>
        <p:spPr>
          <a:xfrm flipV="1">
            <a:off x="1349375" y="4610695"/>
            <a:ext cx="6475412" cy="665162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31" name="Shape 631"/>
          <p:cNvPicPr/>
          <p:nvPr/>
        </p:nvPicPr>
        <p:blipFill>
          <a:blip r:embed="rId2"/>
          <a:stretch/>
        </p:blipFill>
        <p:spPr>
          <a:xfrm>
            <a:off x="1276350" y="2213570"/>
            <a:ext cx="674687" cy="574675"/>
          </a:xfrm>
          <a:prstGeom prst="rect">
            <a:avLst/>
          </a:prstGeom>
        </p:spPr>
      </p:pic>
      <p:pic>
        <p:nvPicPr>
          <p:cNvPr id="633" name="Shape 633"/>
          <p:cNvPicPr/>
          <p:nvPr/>
        </p:nvPicPr>
        <p:blipFill>
          <a:blip r:embed="rId2"/>
          <a:stretch/>
        </p:blipFill>
        <p:spPr>
          <a:xfrm>
            <a:off x="1273175" y="3807420"/>
            <a:ext cx="676275" cy="573087"/>
          </a:xfrm>
          <a:prstGeom prst="rect">
            <a:avLst/>
          </a:prstGeom>
        </p:spPr>
      </p:pic>
      <p:pic>
        <p:nvPicPr>
          <p:cNvPr id="635" name="Shape 635"/>
          <p:cNvPicPr/>
          <p:nvPr/>
        </p:nvPicPr>
        <p:blipFill>
          <a:blip r:embed="rId2"/>
          <a:stretch/>
        </p:blipFill>
        <p:spPr>
          <a:xfrm>
            <a:off x="1277938" y="5318720"/>
            <a:ext cx="674687" cy="573087"/>
          </a:xfrm>
          <a:prstGeom prst="rect">
            <a:avLst/>
          </a:prstGeom>
        </p:spPr>
      </p:pic>
      <p:sp>
        <p:nvSpPr>
          <p:cNvPr id="636" name="Shape 636"/>
          <p:cNvSpPr txBox="1"/>
          <p:nvPr/>
        </p:nvSpPr>
        <p:spPr>
          <a:xfrm>
            <a:off x="1499827" y="1633467"/>
            <a:ext cx="6174507" cy="830997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со всех видов заработной платы (денежного вознаграждения, содержания) и дополнительного вознаграждения, которые получают родители в денежной (национальной или иностранной валютах) и натуральной формах, как по основному месту работы, так и за работу по совместительству</a:t>
            </a:r>
          </a:p>
        </p:txBody>
      </p:sp>
      <p:sp>
        <p:nvSpPr>
          <p:cNvPr id="637" name="Shape 637"/>
          <p:cNvSpPr/>
          <p:nvPr/>
        </p:nvSpPr>
        <p:spPr>
          <a:xfrm>
            <a:off x="872380" y="2490141"/>
            <a:ext cx="7200800" cy="298427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со всех видов пенсий;</a:t>
            </a:r>
          </a:p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со стипендий;</a:t>
            </a:r>
          </a:p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 пособий по временной нетрудоспособности, по безработице </a:t>
            </a:r>
          </a:p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 сумм, выплачиваемых на период трудоустройства уволенным в связи с ликвидацией организации, осуществлением мероприятий по сокращению численности или штата;</a:t>
            </a:r>
          </a:p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 доходов от занятий предпринимательской деятельностью без образования юридического лица;</a:t>
            </a:r>
          </a:p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 доходов от передачи в аренду имущества;</a:t>
            </a:r>
          </a:p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 доходов по акциям и других доходов от участия в управлении собственностью организации (дивиденды, выплаты по долевым паям и т.д.);</a:t>
            </a:r>
          </a:p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- с сумм материальной помощи, кроме единовременной материальной помощи, выплачиваемой за счет средств бюджетов или иных источников.</a:t>
            </a:r>
          </a:p>
        </p:txBody>
      </p:sp>
      <p:sp>
        <p:nvSpPr>
          <p:cNvPr id="638" name="Shape 638"/>
          <p:cNvSpPr/>
          <p:nvPr/>
        </p:nvSpPr>
        <p:spPr>
          <a:xfrm>
            <a:off x="551744" y="5482694"/>
            <a:ext cx="7992888" cy="745278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>
              <a:lnSpc>
                <a:spcPct val="107000"/>
              </a:lnSpc>
            </a:pPr>
            <a:r>
              <a:rPr sz="12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Взыскание алиментов с сумм заработной платы и иного дохода, </a:t>
            </a:r>
          </a:p>
          <a:p>
            <a:pPr marL="0" indent="0" algn="ctr">
              <a:lnSpc>
                <a:spcPct val="107000"/>
              </a:lnSpc>
            </a:pPr>
            <a:r>
              <a:rPr sz="12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причитающихся лицу, уплачивающему алименты, производится после удержания (уплаты)</a:t>
            </a:r>
          </a:p>
          <a:p>
            <a:pPr marL="0" indent="0" algn="ctr">
              <a:lnSpc>
                <a:spcPct val="107000"/>
              </a:lnSpc>
            </a:pPr>
            <a:r>
              <a:rPr sz="12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 из этой заработной платы и иного дохода налогов в соответствии с налоговым законодательством.</a:t>
            </a:r>
          </a:p>
        </p:txBody>
      </p:sp>
      <p:sp>
        <p:nvSpPr>
          <p:cNvPr id="639" name="Shape 63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Shape 6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b="1"/>
            </a:br>
            <a:br/>
            <a:endParaRPr/>
          </a:p>
        </p:txBody>
      </p:sp>
      <p:sp>
        <p:nvSpPr>
          <p:cNvPr id="642" name="Shape 642"/>
          <p:cNvSpPr/>
          <p:nvPr/>
        </p:nvSpPr>
        <p:spPr>
          <a:xfrm flipV="1">
            <a:off x="2368550" y="2459831"/>
            <a:ext cx="381000" cy="38100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3" name="Shape 643"/>
          <p:cNvSpPr/>
          <p:nvPr/>
        </p:nvSpPr>
        <p:spPr>
          <a:xfrm>
            <a:off x="2292350" y="5126831"/>
            <a:ext cx="457200" cy="30480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4" name="Shape 644"/>
          <p:cNvSpPr/>
          <p:nvPr/>
        </p:nvSpPr>
        <p:spPr>
          <a:xfrm>
            <a:off x="2749550" y="2459831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5" name="Shape 645"/>
          <p:cNvSpPr/>
          <p:nvPr/>
        </p:nvSpPr>
        <p:spPr>
          <a:xfrm>
            <a:off x="2749550" y="5431631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6" name="Shape 646"/>
          <p:cNvSpPr/>
          <p:nvPr/>
        </p:nvSpPr>
        <p:spPr>
          <a:xfrm flipV="1">
            <a:off x="2673350" y="3221831"/>
            <a:ext cx="6858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7" name="Shape 647"/>
          <p:cNvSpPr/>
          <p:nvPr/>
        </p:nvSpPr>
        <p:spPr>
          <a:xfrm>
            <a:off x="2749550" y="3983830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48" name="Shape 648"/>
          <p:cNvSpPr/>
          <p:nvPr/>
        </p:nvSpPr>
        <p:spPr>
          <a:xfrm flipV="1">
            <a:off x="2673350" y="4669631"/>
            <a:ext cx="6858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649" name="Shape 649"/>
          <p:cNvGrpSpPr/>
          <p:nvPr/>
        </p:nvGrpSpPr>
        <p:grpSpPr>
          <a:xfrm>
            <a:off x="327025" y="2570957"/>
            <a:ext cx="2673350" cy="2671761"/>
            <a:chOff x="0" y="0"/>
            <a:chExt cx="2673350" cy="2671761"/>
          </a:xfrm>
        </p:grpSpPr>
        <p:sp>
          <p:nvSpPr>
            <p:cNvPr id="650" name="Shape 650"/>
            <p:cNvSpPr/>
            <p:nvPr/>
          </p:nvSpPr>
          <p:spPr>
            <a:xfrm>
              <a:off x="0" y="0"/>
              <a:ext cx="2673350" cy="2671761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wrap="none"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1" name="Shape 651"/>
            <p:cNvSpPr/>
            <p:nvPr/>
          </p:nvSpPr>
          <p:spPr>
            <a:xfrm>
              <a:off x="176212" y="173037"/>
              <a:ext cx="2319337" cy="2322511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2" name="Shape 652"/>
            <p:cNvSpPr/>
            <p:nvPr/>
          </p:nvSpPr>
          <p:spPr>
            <a:xfrm>
              <a:off x="187324" y="185737"/>
              <a:ext cx="2319337" cy="2320924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3" name="Shape 653"/>
            <p:cNvSpPr/>
            <p:nvPr/>
          </p:nvSpPr>
          <p:spPr>
            <a:xfrm>
              <a:off x="290512" y="290512"/>
              <a:ext cx="2090737" cy="2089149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4" name="Shape 654"/>
            <p:cNvSpPr/>
            <p:nvPr/>
          </p:nvSpPr>
          <p:spPr>
            <a:xfrm>
              <a:off x="323849" y="323850"/>
              <a:ext cx="2025649" cy="2027236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5" name="Shape 655"/>
            <p:cNvSpPr/>
            <p:nvPr/>
          </p:nvSpPr>
          <p:spPr>
            <a:xfrm>
              <a:off x="349250" y="334962"/>
              <a:ext cx="1978024" cy="1978024"/>
            </a:xfrm>
            <a:prstGeom prst="ellipse">
              <a:avLst/>
            </a:prstGeom>
            <a:gradFill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56" name="Shape 656"/>
            <p:cNvSpPr/>
            <p:nvPr/>
          </p:nvSpPr>
          <p:spPr>
            <a:xfrm>
              <a:off x="371474" y="354012"/>
              <a:ext cx="1879599" cy="1847849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657" name="Shape 657"/>
          <p:cNvSpPr/>
          <p:nvPr/>
        </p:nvSpPr>
        <p:spPr>
          <a:xfrm>
            <a:off x="3352800" y="2231231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денежных сумм, выплачиваемых лицам, получившим увечья (ранения, </a:t>
            </a:r>
          </a:p>
          <a:p>
            <a:pPr marL="0" indent="0" algn="l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травмы, контузии) при исполнении ими служебных обязанностей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8" name="Shape 658"/>
          <p:cNvSpPr/>
          <p:nvPr/>
        </p:nvSpPr>
        <p:spPr>
          <a:xfrm>
            <a:off x="3319206" y="2961482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   компенсационных выплат в связи со служебной командировкой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59" name="Shape 659"/>
          <p:cNvSpPr/>
          <p:nvPr/>
        </p:nvSpPr>
        <p:spPr>
          <a:xfrm>
            <a:off x="3349625" y="3723480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пенсий по случаю потери кормильца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0" name="Shape 660"/>
          <p:cNvSpPr/>
          <p:nvPr/>
        </p:nvSpPr>
        <p:spPr>
          <a:xfrm>
            <a:off x="3263900" y="2348706"/>
            <a:ext cx="228600" cy="228600"/>
          </a:xfrm>
          <a:prstGeom prst="ellipse">
            <a:avLst/>
          </a:prstGeom>
          <a:gradFill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1" name="Shape 661"/>
          <p:cNvSpPr/>
          <p:nvPr/>
        </p:nvSpPr>
        <p:spPr>
          <a:xfrm>
            <a:off x="3276600" y="3113881"/>
            <a:ext cx="228600" cy="228600"/>
          </a:xfrm>
          <a:prstGeom prst="ellipse">
            <a:avLst/>
          </a:prstGeom>
          <a:gradFill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2" name="Shape 662"/>
          <p:cNvSpPr/>
          <p:nvPr/>
        </p:nvSpPr>
        <p:spPr>
          <a:xfrm>
            <a:off x="3276600" y="3869530"/>
            <a:ext cx="228600" cy="2286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3" name="Shape 663"/>
          <p:cNvSpPr/>
          <p:nvPr/>
        </p:nvSpPr>
        <p:spPr>
          <a:xfrm>
            <a:off x="3390900" y="4456757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пособий и выплат гражданам, имеющим детей,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беременным женщинам, осуществляемых за счет средств гос. бюджетов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4" name="Shape 664"/>
          <p:cNvSpPr/>
          <p:nvPr/>
        </p:nvSpPr>
        <p:spPr>
          <a:xfrm>
            <a:off x="3263900" y="4593431"/>
            <a:ext cx="228600" cy="228600"/>
          </a:xfrm>
          <a:prstGeom prst="ellipse">
            <a:avLst/>
          </a:prstGeom>
          <a:gradFill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5" name="Shape 665"/>
          <p:cNvSpPr/>
          <p:nvPr/>
        </p:nvSpPr>
        <p:spPr>
          <a:xfrm>
            <a:off x="3352800" y="5244306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денежных средств, выделенных гражданам, пострадавшим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в результате чрезвычайной ситуации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6" name="Shape 666"/>
          <p:cNvSpPr/>
          <p:nvPr/>
        </p:nvSpPr>
        <p:spPr>
          <a:xfrm>
            <a:off x="3332564" y="5352554"/>
            <a:ext cx="228600" cy="228600"/>
          </a:xfrm>
          <a:prstGeom prst="ellipse">
            <a:avLst/>
          </a:prstGeom>
          <a:gradFill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7" name="Shape 667"/>
          <p:cNvSpPr/>
          <p:nvPr/>
        </p:nvSpPr>
        <p:spPr>
          <a:xfrm>
            <a:off x="3378200" y="6064555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выплат, осуществляемыми государством в целях предоставления мер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социальной поддержки отдельным категориям граждан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и семьям, имеющим детей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8" name="Shape 668"/>
          <p:cNvSpPr/>
          <p:nvPr/>
        </p:nvSpPr>
        <p:spPr>
          <a:xfrm>
            <a:off x="3244850" y="6194730"/>
            <a:ext cx="228600" cy="2286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69" name="Shape 669"/>
          <p:cNvSpPr/>
          <p:nvPr/>
        </p:nvSpPr>
        <p:spPr>
          <a:xfrm>
            <a:off x="1907703" y="5273554"/>
            <a:ext cx="1368896" cy="996276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0" name="Shape 670"/>
          <p:cNvSpPr/>
          <p:nvPr/>
        </p:nvSpPr>
        <p:spPr>
          <a:xfrm>
            <a:off x="536576" y="1381813"/>
            <a:ext cx="7635824" cy="73866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endParaRPr sz="14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0" indent="0" algn="ctr"/>
            <a:r>
              <a:rPr sz="14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Вместе с тем алименты не взыскиваются с отдельных доходов, в частности (п. 3, пп. "а" п. 8, п. п. 10, 12, 18, 19 ч. 1 ст. 101 Закона от 02.10.2007 N 229-ФЗ):</a:t>
            </a:r>
            <a:endParaRPr sz="14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672" name="Shape 672"/>
          <p:cNvPicPr/>
          <p:nvPr/>
        </p:nvPicPr>
        <p:blipFill>
          <a:blip r:embed="rId2"/>
          <a:stretch/>
        </p:blipFill>
        <p:spPr>
          <a:xfrm>
            <a:off x="-6493" y="188641"/>
            <a:ext cx="6522709" cy="1356792"/>
          </a:xfrm>
          <a:prstGeom prst="rect">
            <a:avLst/>
          </a:prstGeom>
        </p:spPr>
      </p:pic>
      <p:sp>
        <p:nvSpPr>
          <p:cNvPr id="673" name="Shape 673"/>
          <p:cNvSpPr/>
          <p:nvPr/>
        </p:nvSpPr>
        <p:spPr>
          <a:xfrm>
            <a:off x="727864" y="3645850"/>
            <a:ext cx="1902509" cy="369332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sz="18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не взыскиваются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4" name="Shape 674"/>
          <p:cNvSpPr txBox="1">
            <a:spLocks noGrp="1"/>
          </p:cNvSpPr>
          <p:nvPr>
            <p:ph type="ftr" idx="11"/>
          </p:nvPr>
        </p:nvSpPr>
        <p:spPr>
          <a:xfrm>
            <a:off x="263401" y="6309030"/>
            <a:ext cx="2895600" cy="3651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 txBox="1">
            <a:spLocks noGrp="1"/>
          </p:cNvSpPr>
          <p:nvPr>
            <p:ph type="title"/>
          </p:nvPr>
        </p:nvSpPr>
        <p:spPr>
          <a:xfrm>
            <a:off x="266043" y="205575"/>
            <a:ext cx="5976664" cy="1143000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br>
              <a:rPr sz="3600" b="1"/>
            </a:br>
            <a:br>
              <a:rPr sz="3600" b="1"/>
            </a:br>
            <a:r>
              <a:rPr sz="3600" b="1"/>
              <a:t>Взыскание алиментов</a:t>
            </a:r>
            <a:r>
              <a:rPr b="1"/>
              <a:t> </a:t>
            </a:r>
            <a:br>
              <a:rPr b="1"/>
            </a:br>
            <a:r>
              <a:rPr b="1"/>
              <a:t>с ИП и самозанятых</a:t>
            </a:r>
            <a:br/>
            <a:br/>
            <a:br/>
            <a:endParaRPr sz="2800"/>
          </a:p>
        </p:txBody>
      </p:sp>
      <p:sp>
        <p:nvSpPr>
          <p:cNvPr id="677" name="Shape 677"/>
          <p:cNvSpPr/>
          <p:nvPr/>
        </p:nvSpPr>
        <p:spPr>
          <a:xfrm>
            <a:off x="3254375" y="2901404"/>
            <a:ext cx="2749550" cy="2746375"/>
          </a:xfrm>
          <a:prstGeom prst="ellipse">
            <a:avLst/>
          </a:prstGeom>
          <a:gradFill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678" name="Shape 678"/>
          <p:cNvGrpSpPr/>
          <p:nvPr/>
        </p:nvGrpSpPr>
        <p:grpSpPr>
          <a:xfrm>
            <a:off x="3797300" y="1896516"/>
            <a:ext cx="1631950" cy="1612900"/>
            <a:chOff x="0" y="0"/>
            <a:chExt cx="1631950" cy="1612900"/>
          </a:xfrm>
        </p:grpSpPr>
        <p:grpSp>
          <p:nvGrpSpPr>
            <p:cNvPr id="679" name="Shape 679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680" name="Shape 680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81" name="Shape 681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82" name="Shape 682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683" name="Shape 683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84" name="Shape 684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85" name="Shape 685"/>
          <p:cNvGrpSpPr/>
          <p:nvPr/>
        </p:nvGrpSpPr>
        <p:grpSpPr>
          <a:xfrm>
            <a:off x="2387600" y="4299991"/>
            <a:ext cx="1631950" cy="1612900"/>
            <a:chOff x="0" y="0"/>
            <a:chExt cx="1631950" cy="1612900"/>
          </a:xfrm>
        </p:grpSpPr>
        <p:grpSp>
          <p:nvGrpSpPr>
            <p:cNvPr id="686" name="Shape 686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687" name="Shape 687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88" name="Shape 688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89" name="Shape 689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690" name="Shape 690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91" name="Shape 691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692" name="Shape 692"/>
          <p:cNvGrpSpPr/>
          <p:nvPr/>
        </p:nvGrpSpPr>
        <p:grpSpPr>
          <a:xfrm>
            <a:off x="5118100" y="4299991"/>
            <a:ext cx="1631950" cy="1612900"/>
            <a:chOff x="0" y="0"/>
            <a:chExt cx="1631950" cy="1612900"/>
          </a:xfrm>
        </p:grpSpPr>
        <p:grpSp>
          <p:nvGrpSpPr>
            <p:cNvPr id="693" name="Shape 693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694" name="Shape 694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95" name="Shape 695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696" name="Shape 696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697" name="Shape 697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698" name="Shape 698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700" name="Shape 700"/>
          <p:cNvPicPr/>
          <p:nvPr/>
        </p:nvPicPr>
        <p:blipFill>
          <a:blip r:embed="rId2"/>
          <a:stretch/>
        </p:blipFill>
        <p:spPr>
          <a:xfrm>
            <a:off x="646934" y="1794064"/>
            <a:ext cx="7885504" cy="4659272"/>
          </a:xfrm>
          <a:prstGeom prst="rect">
            <a:avLst/>
          </a:prstGeom>
        </p:spPr>
      </p:pic>
      <p:sp>
        <p:nvSpPr>
          <p:cNvPr id="701" name="Shape 70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Shape 70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4000" b="1"/>
            </a:br>
            <a:r>
              <a:rPr sz="4000" b="1"/>
              <a:t>Изменение размера алиментов</a:t>
            </a:r>
            <a:br/>
            <a:endParaRPr/>
          </a:p>
        </p:txBody>
      </p:sp>
      <p:sp>
        <p:nvSpPr>
          <p:cNvPr id="704" name="Shape 704"/>
          <p:cNvSpPr/>
          <p:nvPr/>
        </p:nvSpPr>
        <p:spPr>
          <a:xfrm>
            <a:off x="3126582" y="4445580"/>
            <a:ext cx="2659061" cy="1120632"/>
          </a:xfrm>
          <a:prstGeom prst="rect">
            <a:avLst/>
          </a:prstGeom>
          <a:gradFill>
            <a:gsLst>
              <a:gs pos="0">
                <a:schemeClr val="accent2">
                  <a:gamma/>
                  <a:shade val="72549"/>
                  <a:invGamma/>
                </a:schemeClr>
              </a:gs>
              <a:gs pos="100000">
                <a:schemeClr val="accent2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5" name="Shape 705"/>
          <p:cNvSpPr/>
          <p:nvPr/>
        </p:nvSpPr>
        <p:spPr>
          <a:xfrm>
            <a:off x="429656" y="2344996"/>
            <a:ext cx="5305425" cy="56515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DFDFDF"/>
              </a:gs>
              <a:gs pos="50000">
                <a:srgbClr val="DFDFDF">
                  <a:gamma/>
                  <a:tint val="24314"/>
                  <a:invGamma/>
                </a:srgbClr>
              </a:gs>
              <a:gs pos="100000">
                <a:srgbClr val="DFDFDF"/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8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Размер алиментов можно изменить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6" name="Shape 706"/>
          <p:cNvSpPr/>
          <p:nvPr/>
        </p:nvSpPr>
        <p:spPr>
          <a:xfrm>
            <a:off x="356384" y="4597231"/>
            <a:ext cx="2638425" cy="1138799"/>
          </a:xfrm>
          <a:prstGeom prst="rect">
            <a:avLst/>
          </a:prstGeom>
          <a:gradFill>
            <a:gsLst>
              <a:gs pos="0">
                <a:schemeClr val="accent2">
                  <a:gamma/>
                  <a:shade val="86275"/>
                  <a:invGamma/>
                </a:schemeClr>
              </a:gs>
              <a:gs pos="100000">
                <a:schemeClr val="accent2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07" name="Shape 707"/>
          <p:cNvSpPr txBox="1"/>
          <p:nvPr/>
        </p:nvSpPr>
        <p:spPr>
          <a:xfrm>
            <a:off x="539552" y="4764906"/>
            <a:ext cx="1844675" cy="830996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6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Уменьшить размер алиментов</a:t>
            </a:r>
          </a:p>
        </p:txBody>
      </p:sp>
      <p:sp>
        <p:nvSpPr>
          <p:cNvPr id="708" name="Shape 708"/>
          <p:cNvSpPr/>
          <p:nvPr/>
        </p:nvSpPr>
        <p:spPr>
          <a:xfrm>
            <a:off x="3239852" y="4664710"/>
            <a:ext cx="2362199" cy="707885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6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Увеличить </a:t>
            </a:r>
          </a:p>
          <a:p>
            <a:pPr marL="0" indent="0" algn="ctr"/>
            <a:r>
              <a:rPr sz="16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размер алиментов</a:t>
            </a:r>
          </a:p>
        </p:txBody>
      </p:sp>
      <p:sp>
        <p:nvSpPr>
          <p:cNvPr id="709" name="Shape 709"/>
          <p:cNvSpPr/>
          <p:nvPr/>
        </p:nvSpPr>
        <p:spPr>
          <a:xfrm>
            <a:off x="429656" y="1522989"/>
            <a:ext cx="7526719" cy="738664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>
            <a:defPPr/>
            <a:lvl1pPr marL="0" lvl="0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D7181F"/>
              </a:buClr>
              <a:buFont typeface="Wingdings"/>
              <a:buChar char="v"/>
            </a:pPr>
            <a:r>
              <a:rPr sz="1400" b="1">
                <a:solidFill>
                  <a:srgbClr val="1C1C1C"/>
                </a:solidFill>
              </a:rPr>
              <a:t>Юридически значимых обстоятельств для изменения установленного судом размера алиментов ст. 119 СК РФ называет изменение материального или семейного положения сторон, а также иной заслуживающий внимания интерес сторон.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710" name="Shape 710"/>
          <p:cNvSpPr/>
          <p:nvPr/>
        </p:nvSpPr>
        <p:spPr>
          <a:xfrm>
            <a:off x="3126582" y="3083554"/>
            <a:ext cx="2659061" cy="1113198"/>
          </a:xfrm>
          <a:prstGeom prst="rect">
            <a:avLst/>
          </a:prstGeom>
          <a:gradFill>
            <a:gsLst>
              <a:gs pos="0">
                <a:schemeClr val="accent1">
                  <a:gamma/>
                  <a:shade val="72549"/>
                  <a:invGamma/>
                </a:schemeClr>
              </a:gs>
              <a:gs pos="100000">
                <a:schemeClr val="accent1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1" name="Shape 711"/>
          <p:cNvSpPr/>
          <p:nvPr/>
        </p:nvSpPr>
        <p:spPr>
          <a:xfrm>
            <a:off x="356383" y="3251708"/>
            <a:ext cx="2638425" cy="1082885"/>
          </a:xfrm>
          <a:prstGeom prst="rect">
            <a:avLst/>
          </a:prstGeom>
          <a:gradFill>
            <a:gsLst>
              <a:gs pos="0">
                <a:schemeClr val="accent1">
                  <a:gamma/>
                  <a:shade val="86275"/>
                  <a:invGamma/>
                </a:schemeClr>
              </a:gs>
              <a:gs pos="100000">
                <a:schemeClr val="accent1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2" name="Shape 712"/>
          <p:cNvSpPr txBox="1"/>
          <p:nvPr/>
        </p:nvSpPr>
        <p:spPr>
          <a:xfrm>
            <a:off x="773906" y="3429481"/>
            <a:ext cx="1844675" cy="584775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6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По соглашению сторон</a:t>
            </a:r>
          </a:p>
        </p:txBody>
      </p:sp>
      <p:sp>
        <p:nvSpPr>
          <p:cNvPr id="713" name="Shape 713"/>
          <p:cNvSpPr/>
          <p:nvPr/>
        </p:nvSpPr>
        <p:spPr>
          <a:xfrm>
            <a:off x="3142891" y="3434888"/>
            <a:ext cx="2362200" cy="307776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4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В судебном порядке</a:t>
            </a:r>
          </a:p>
        </p:txBody>
      </p:sp>
      <p:sp>
        <p:nvSpPr>
          <p:cNvPr id="714" name="Shape 714"/>
          <p:cNvSpPr/>
          <p:nvPr/>
        </p:nvSpPr>
        <p:spPr>
          <a:xfrm flipV="1">
            <a:off x="5867399" y="4196753"/>
            <a:ext cx="504799" cy="27568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5" name="Shape 715"/>
          <p:cNvSpPr/>
          <p:nvPr/>
        </p:nvSpPr>
        <p:spPr>
          <a:xfrm flipV="1">
            <a:off x="5785644" y="4941169"/>
            <a:ext cx="683069" cy="19572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6" name="Shape 716"/>
          <p:cNvSpPr/>
          <p:nvPr/>
        </p:nvSpPr>
        <p:spPr>
          <a:xfrm>
            <a:off x="5785644" y="5589353"/>
            <a:ext cx="683069" cy="273532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7" name="Shape 717"/>
          <p:cNvSpPr/>
          <p:nvPr/>
        </p:nvSpPr>
        <p:spPr>
          <a:xfrm>
            <a:off x="6228184" y="3721868"/>
            <a:ext cx="3035326" cy="4308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Ранее установленный размер алиментов более не отвечает интересам ребенка</a:t>
            </a:r>
            <a:endParaRPr sz="1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8" name="Shape 718"/>
          <p:cNvSpPr/>
          <p:nvPr/>
        </p:nvSpPr>
        <p:spPr>
          <a:xfrm>
            <a:off x="6516214" y="4695487"/>
            <a:ext cx="2409597" cy="4308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Изменился доход лица, </a:t>
            </a:r>
          </a:p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обязанного уплачивать алименты </a:t>
            </a:r>
            <a:endParaRPr sz="1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19" name="Shape 719"/>
          <p:cNvSpPr/>
          <p:nvPr/>
        </p:nvSpPr>
        <p:spPr>
          <a:xfrm>
            <a:off x="6516214" y="5791379"/>
            <a:ext cx="2593581" cy="60016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один из детей в отношении которого уплачивались алименты достиг совершеннолетия</a:t>
            </a:r>
            <a:endParaRPr sz="1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20" name="Shape 720"/>
          <p:cNvSpPr/>
          <p:nvPr/>
        </p:nvSpPr>
        <p:spPr>
          <a:xfrm>
            <a:off x="5785644" y="2027433"/>
            <a:ext cx="3140167" cy="144654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В тоже время согласно судебной практике изменение материального или семейного положения данного родителя не является безусловным основанием для снижения размера алиментов. Суд руководствуется тем, что изменяемый размер алиментов должен обеспечить необходимое и достойное содержание ребенка</a:t>
            </a:r>
            <a:endParaRPr sz="1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21" name="Shape 721"/>
          <p:cNvSpPr/>
          <p:nvPr/>
        </p:nvSpPr>
        <p:spPr>
          <a:xfrm>
            <a:off x="251519" y="5819018"/>
            <a:ext cx="5437743" cy="87408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Изменение размера алиментов допускается путем изменения способа и/или порядка выплаты алиментов, то есть взыскания алиментов в твердой денежной сумме или одновременно в долевом соотношении к заработку и твердой денежной сумме. </a:t>
            </a:r>
          </a:p>
        </p:txBody>
      </p:sp>
      <p:sp>
        <p:nvSpPr>
          <p:cNvPr id="722" name="Shape 722"/>
          <p:cNvSpPr txBox="1">
            <a:spLocks noGrp="1"/>
          </p:cNvSpPr>
          <p:nvPr>
            <p:ph type="ftr" idx="11"/>
          </p:nvPr>
        </p:nvSpPr>
        <p:spPr>
          <a:xfrm>
            <a:off x="4679379" y="6400444"/>
            <a:ext cx="2895600" cy="365124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Shape 7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r>
              <a:rPr sz="3600" b="1"/>
              <a:t>Освобождение от уплаты алиментов</a:t>
            </a:r>
            <a:br/>
            <a:endParaRPr/>
          </a:p>
        </p:txBody>
      </p:sp>
      <p:sp>
        <p:nvSpPr>
          <p:cNvPr id="725" name="Shape 725"/>
          <p:cNvSpPr/>
          <p:nvPr/>
        </p:nvSpPr>
        <p:spPr>
          <a:xfrm>
            <a:off x="670790" y="2118221"/>
            <a:ext cx="3652837" cy="1847021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26" name="Shape 726"/>
          <p:cNvSpPr/>
          <p:nvPr/>
        </p:nvSpPr>
        <p:spPr>
          <a:xfrm>
            <a:off x="4672013" y="2122542"/>
            <a:ext cx="3786187" cy="1788533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27" name="Shape 727"/>
          <p:cNvSpPr txBox="1"/>
          <p:nvPr/>
        </p:nvSpPr>
        <p:spPr>
          <a:xfrm>
            <a:off x="698499" y="2246367"/>
            <a:ext cx="2769639" cy="812530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30000"/>
              </a:lnSpc>
            </a:pPr>
            <a:r>
              <a:rPr sz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неуплата алиментов имела место в связи с болезнью ответчика или по другим уважительным причинам</a:t>
            </a:r>
          </a:p>
        </p:txBody>
      </p:sp>
      <p:sp>
        <p:nvSpPr>
          <p:cNvPr id="728" name="Shape 728"/>
          <p:cNvSpPr txBox="1"/>
          <p:nvPr/>
        </p:nvSpPr>
        <p:spPr>
          <a:xfrm>
            <a:off x="5640615" y="2246367"/>
            <a:ext cx="2752410" cy="830997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материальное и семейное положение ответчика не позволяет ему погасить имеющуюся задолженность по алиментам</a:t>
            </a:r>
          </a:p>
        </p:txBody>
      </p:sp>
      <p:grpSp>
        <p:nvGrpSpPr>
          <p:cNvPr id="729" name="Shape 729"/>
          <p:cNvGrpSpPr/>
          <p:nvPr/>
        </p:nvGrpSpPr>
        <p:grpSpPr>
          <a:xfrm>
            <a:off x="3544040" y="2122542"/>
            <a:ext cx="1873358" cy="1778873"/>
            <a:chOff x="0" y="0"/>
            <a:chExt cx="1873358" cy="1778873"/>
          </a:xfrm>
        </p:grpSpPr>
        <p:pic>
          <p:nvPicPr>
            <p:cNvPr id="731" name="Shape 731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1873358" cy="1774866"/>
            </a:xfrm>
            <a:prstGeom prst="rect">
              <a:avLst/>
            </a:prstGeom>
          </p:spPr>
        </p:pic>
        <p:sp>
          <p:nvSpPr>
            <p:cNvPr id="732" name="Shape 732"/>
            <p:cNvSpPr/>
            <p:nvPr/>
          </p:nvSpPr>
          <p:spPr>
            <a:xfrm>
              <a:off x="0" y="0"/>
              <a:ext cx="1860882" cy="1778873"/>
            </a:xfrm>
            <a:prstGeom prst="ellipse">
              <a:avLst/>
            </a:prstGeom>
            <a:gradFill>
              <a:gsLst>
                <a:gs pos="0">
                  <a:srgbClr val="FFFF99">
                    <a:gamma/>
                    <a:shade val="26275"/>
                    <a:invGamma/>
                    <a:alpha val="89999"/>
                  </a:srgbClr>
                </a:gs>
                <a:gs pos="50000">
                  <a:srgbClr val="FFFF99">
                    <a:alpha val="45000"/>
                  </a:srgbClr>
                </a:gs>
                <a:gs pos="100000">
                  <a:srgbClr val="FFFF99">
                    <a:gamma/>
                    <a:shade val="26275"/>
                    <a:invGamma/>
                    <a:alpha val="89999"/>
                  </a:srgbClr>
                </a:gs>
              </a:gsLst>
            </a:gradFill>
            <a:ln w="57150">
              <a:solidFill>
                <a:srgbClr val="F8F8F8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33" name="Shape 733"/>
            <p:cNvSpPr/>
            <p:nvPr/>
          </p:nvSpPr>
          <p:spPr>
            <a:xfrm>
              <a:off x="193365" y="36058"/>
              <a:ext cx="1461676" cy="616996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1321"/>
                <a:gd name="ODFBottom" fmla="val 712"/>
                <a:gd name="ODFWidth" fmla="val 1321"/>
                <a:gd name="ODFHeight" fmla="val 712"/>
              </a:gdLst>
              <a:ahLst/>
              <a:cxnLst/>
              <a:rect l="OXMLTextRectL" t="OXMLTextRectT" r="OXMLTextRectR" b="OXMLTextRect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E2E1B7"/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734" name="Shape 734"/>
            <p:cNvGrpSpPr/>
            <p:nvPr/>
          </p:nvGrpSpPr>
          <p:grpSpPr>
            <a:xfrm rot="-1297425" flipH="1" flipV="1">
              <a:off x="141385" y="1388242"/>
              <a:ext cx="1623853" cy="376608"/>
              <a:chOff x="0" y="0"/>
              <a:chExt cx="1623853" cy="376608"/>
            </a:xfrm>
          </p:grpSpPr>
          <p:grpSp>
            <p:nvGrpSpPr>
              <p:cNvPr id="735" name="Shape 735"/>
              <p:cNvGrpSpPr/>
              <p:nvPr/>
            </p:nvGrpSpPr>
            <p:grpSpPr>
              <a:xfrm>
                <a:off x="0" y="0"/>
                <a:ext cx="1351090" cy="283221"/>
                <a:chOff x="0" y="0"/>
                <a:chExt cx="1351090" cy="283221"/>
              </a:xfrm>
            </p:grpSpPr>
            <p:sp>
              <p:nvSpPr>
                <p:cNvPr id="736" name="Shape 736"/>
                <p:cNvSpPr/>
                <p:nvPr/>
              </p:nvSpPr>
              <p:spPr>
                <a:xfrm rot="5263130">
                  <a:off x="355295" y="-298448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37" name="Shape 737"/>
                <p:cNvSpPr/>
                <p:nvPr/>
              </p:nvSpPr>
              <p:spPr>
                <a:xfrm rot="6078281">
                  <a:off x="519650" y="-298448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38" name="Shape 738"/>
                <p:cNvSpPr/>
                <p:nvPr/>
              </p:nvSpPr>
              <p:spPr>
                <a:xfrm rot="6373927">
                  <a:off x="611495" y="-276115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39" name="Shape 739"/>
                <p:cNvSpPr/>
                <p:nvPr/>
              </p:nvSpPr>
              <p:spPr>
                <a:xfrm rot="6906312">
                  <a:off x="720259" y="-245661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40" name="Shape 740"/>
              <p:cNvGrpSpPr/>
              <p:nvPr/>
            </p:nvGrpSpPr>
            <p:grpSpPr>
              <a:xfrm rot="1353540">
                <a:off x="272764" y="91855"/>
                <a:ext cx="1351089" cy="284752"/>
                <a:chOff x="0" y="0"/>
                <a:chExt cx="1351089" cy="284752"/>
              </a:xfrm>
            </p:grpSpPr>
            <p:sp>
              <p:nvSpPr>
                <p:cNvPr id="741" name="Shape 741"/>
                <p:cNvSpPr/>
                <p:nvPr/>
              </p:nvSpPr>
              <p:spPr>
                <a:xfrm rot="5263130">
                  <a:off x="355295" y="-300062"/>
                  <a:ext cx="274326" cy="83282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42" name="Shape 742"/>
                <p:cNvSpPr/>
                <p:nvPr/>
              </p:nvSpPr>
              <p:spPr>
                <a:xfrm rot="6078281">
                  <a:off x="519649" y="-300062"/>
                  <a:ext cx="274326" cy="83282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43" name="Shape 743"/>
                <p:cNvSpPr/>
                <p:nvPr/>
              </p:nvSpPr>
              <p:spPr>
                <a:xfrm rot="6373927">
                  <a:off x="611495" y="-277608"/>
                  <a:ext cx="274326" cy="83282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744" name="Shape 744"/>
                <p:cNvSpPr/>
                <p:nvPr/>
              </p:nvSpPr>
              <p:spPr>
                <a:xfrm rot="6906312">
                  <a:off x="720258" y="-246989"/>
                  <a:ext cx="274326" cy="83282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745" name="Shape 745"/>
          <p:cNvSpPr txBox="1"/>
          <p:nvPr/>
        </p:nvSpPr>
        <p:spPr>
          <a:xfrm>
            <a:off x="3842182" y="2614189"/>
            <a:ext cx="1277074" cy="738664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400" b="1">
                <a:solidFill>
                  <a:srgbClr val="080808"/>
                </a:solidFill>
                <a:latin typeface="+mn-lt"/>
                <a:ea typeface="+mn-ea"/>
                <a:cs typeface="+mn-cs"/>
              </a:rPr>
              <a:t>Обязательное наличие двух условий</a:t>
            </a:r>
          </a:p>
        </p:txBody>
      </p:sp>
      <p:sp>
        <p:nvSpPr>
          <p:cNvPr id="746" name="Shape 746"/>
          <p:cNvSpPr/>
          <p:nvPr/>
        </p:nvSpPr>
        <p:spPr>
          <a:xfrm>
            <a:off x="1043769" y="1453967"/>
            <a:ext cx="7167561" cy="54316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Освобождение от уплаты задолженности по алиментам полностью или в части возможно только в судебном порядке (п. 2 ст. 114 СК РФ)</a:t>
            </a:r>
            <a:endParaRPr sz="1400" b="1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</p:txBody>
      </p:sp>
      <p:sp>
        <p:nvSpPr>
          <p:cNvPr id="747" name="Shape 747"/>
          <p:cNvSpPr/>
          <p:nvPr/>
        </p:nvSpPr>
        <p:spPr>
          <a:xfrm>
            <a:off x="662263" y="3077364"/>
            <a:ext cx="3060505" cy="78380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05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К уважительным причинам неуплаты алиментов суды относят нетрудоспособность плательщика алиментов, прохождение им срочной военной службы, обстоятельства непреодолимой силы.</a:t>
            </a:r>
          </a:p>
        </p:txBody>
      </p:sp>
      <p:sp>
        <p:nvSpPr>
          <p:cNvPr id="748" name="Shape 748"/>
          <p:cNvSpPr/>
          <p:nvPr/>
        </p:nvSpPr>
        <p:spPr>
          <a:xfrm>
            <a:off x="3466178" y="4086334"/>
            <a:ext cx="5105399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ответчик является инвалидом, в том числе ограниченным </a:t>
            </a:r>
          </a:p>
          <a:p>
            <a:pPr marL="0" indent="0" algn="l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родительских правах по состоянию здоровья, не трудоустроен</a:t>
            </a:r>
          </a:p>
        </p:txBody>
      </p:sp>
      <p:sp>
        <p:nvSpPr>
          <p:cNvPr id="749" name="Shape 749"/>
          <p:cNvSpPr/>
          <p:nvPr/>
        </p:nvSpPr>
        <p:spPr>
          <a:xfrm>
            <a:off x="3491952" y="4758482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ответчик имеет на иждивении других лиц (например, пожилых родителей, другого</a:t>
            </a:r>
          </a:p>
          <a:p>
            <a:pPr marL="0" indent="0" algn="ctr"/>
            <a:r>
              <a:rPr sz="10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несовершеннолетнего ребенка) или осуществляет уход за больным членом семьи</a:t>
            </a:r>
          </a:p>
        </p:txBody>
      </p:sp>
      <p:sp>
        <p:nvSpPr>
          <p:cNvPr id="750" name="Shape 750"/>
          <p:cNvSpPr/>
          <p:nvPr/>
        </p:nvSpPr>
        <p:spPr>
          <a:xfrm>
            <a:off x="3491952" y="5430630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нахождение ребенка на полном государственном обеспечении</a:t>
            </a:r>
          </a:p>
        </p:txBody>
      </p:sp>
      <p:sp>
        <p:nvSpPr>
          <p:cNvPr id="751" name="Shape 751"/>
          <p:cNvSpPr/>
          <p:nvPr/>
        </p:nvSpPr>
        <p:spPr>
          <a:xfrm>
            <a:off x="3483515" y="6102778"/>
            <a:ext cx="5105399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наличие у ответчика задолженности по кредитным обязательствам</a:t>
            </a:r>
          </a:p>
        </p:txBody>
      </p:sp>
      <p:grpSp>
        <p:nvGrpSpPr>
          <p:cNvPr id="752" name="Shape 752"/>
          <p:cNvGrpSpPr/>
          <p:nvPr/>
        </p:nvGrpSpPr>
        <p:grpSpPr>
          <a:xfrm>
            <a:off x="418016" y="4293096"/>
            <a:ext cx="3048162" cy="2419985"/>
            <a:chOff x="0" y="0"/>
            <a:chExt cx="3048162" cy="2419985"/>
          </a:xfrm>
        </p:grpSpPr>
        <p:sp>
          <p:nvSpPr>
            <p:cNvPr id="753" name="Shape 753"/>
            <p:cNvSpPr/>
            <p:nvPr/>
          </p:nvSpPr>
          <p:spPr>
            <a:xfrm>
              <a:off x="0" y="0"/>
              <a:ext cx="3048162" cy="2419985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wrap="none"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4" name="Shape 754"/>
            <p:cNvSpPr/>
            <p:nvPr/>
          </p:nvSpPr>
          <p:spPr>
            <a:xfrm>
              <a:off x="200918" y="156731"/>
              <a:ext cx="2644515" cy="2103647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5" name="Shape 755"/>
            <p:cNvSpPr/>
            <p:nvPr/>
          </p:nvSpPr>
          <p:spPr>
            <a:xfrm>
              <a:off x="213588" y="168234"/>
              <a:ext cx="2644516" cy="2102209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6" name="Shape 756"/>
            <p:cNvSpPr/>
            <p:nvPr/>
          </p:nvSpPr>
          <p:spPr>
            <a:xfrm>
              <a:off x="331243" y="263135"/>
              <a:ext cx="2383865" cy="1892276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7" name="Shape 757"/>
            <p:cNvSpPr/>
            <p:nvPr/>
          </p:nvSpPr>
          <p:spPr>
            <a:xfrm>
              <a:off x="369254" y="293331"/>
              <a:ext cx="2309652" cy="1836198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8" name="Shape 758"/>
            <p:cNvSpPr/>
            <p:nvPr/>
          </p:nvSpPr>
          <p:spPr>
            <a:xfrm>
              <a:off x="398215" y="303396"/>
              <a:ext cx="2255350" cy="1791623"/>
            </a:xfrm>
            <a:prstGeom prst="ellipse">
              <a:avLst/>
            </a:prstGeom>
            <a:gradFill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59" name="Shape 759"/>
            <p:cNvSpPr/>
            <p:nvPr/>
          </p:nvSpPr>
          <p:spPr>
            <a:xfrm>
              <a:off x="423556" y="320651"/>
              <a:ext cx="2143125" cy="1673715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60" name="Shape 760"/>
          <p:cNvSpPr/>
          <p:nvPr/>
        </p:nvSpPr>
        <p:spPr>
          <a:xfrm>
            <a:off x="820027" y="5075014"/>
            <a:ext cx="2249650" cy="95410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4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не освобождают </a:t>
            </a:r>
          </a:p>
          <a:p>
            <a:pPr marL="0" indent="0" algn="ctr"/>
            <a:r>
              <a:rPr sz="14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от уплаты алиментов </a:t>
            </a:r>
          </a:p>
          <a:p>
            <a:pPr marL="0" indent="0" algn="ctr"/>
            <a:r>
              <a:rPr sz="14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следующие </a:t>
            </a:r>
          </a:p>
          <a:p>
            <a:pPr marL="0" indent="0" algn="ctr"/>
            <a:r>
              <a:rPr sz="14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обстоятельства</a:t>
            </a:r>
            <a:endParaRPr sz="14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61" name="Shape 76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7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3" name="Shape 7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b="1"/>
            </a:br>
            <a:r>
              <a:rPr b="1"/>
              <a:t>Неустойка по алиментам</a:t>
            </a:r>
            <a:br/>
            <a:endParaRPr/>
          </a:p>
        </p:txBody>
      </p:sp>
      <p:grpSp>
        <p:nvGrpSpPr>
          <p:cNvPr id="764" name="Shape 764"/>
          <p:cNvGrpSpPr/>
          <p:nvPr/>
        </p:nvGrpSpPr>
        <p:grpSpPr>
          <a:xfrm>
            <a:off x="1105212" y="2318345"/>
            <a:ext cx="1619701" cy="3605213"/>
            <a:chOff x="0" y="0"/>
            <a:chExt cx="1619701" cy="3605213"/>
          </a:xfrm>
        </p:grpSpPr>
        <p:sp>
          <p:nvSpPr>
            <p:cNvPr id="765" name="Shape 765"/>
            <p:cNvSpPr/>
            <p:nvPr/>
          </p:nvSpPr>
          <p:spPr>
            <a:xfrm flipV="1">
              <a:off x="10349" y="1728787"/>
              <a:ext cx="1609351" cy="1876425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933"/>
                <a:gd name="ODFBottom" fmla="val 1182"/>
                <a:gd name="ODFWidth" fmla="val 933"/>
                <a:gd name="ODFHeight" fmla="val 1182"/>
              </a:gdLst>
              <a:ahLst/>
              <a:cxnLst/>
              <a:rect l="OXMLTextRectL" t="OXMLTextRectT" r="OXMLTextRectR" b="OXMLTextRect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prstDash val="solid"/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66" name="Shape 766"/>
            <p:cNvSpPr/>
            <p:nvPr/>
          </p:nvSpPr>
          <p:spPr>
            <a:xfrm>
              <a:off x="0" y="0"/>
              <a:ext cx="1609352" cy="1876425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933"/>
                <a:gd name="ODFBottom" fmla="val 1182"/>
                <a:gd name="ODFWidth" fmla="val 933"/>
                <a:gd name="ODFHeight" fmla="val 1182"/>
              </a:gdLst>
              <a:ahLst/>
              <a:cxnLst/>
              <a:rect l="OXMLTextRectL" t="OXMLTextRectT" r="OXMLTextRectR" b="OXMLTextRect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prstDash val="solid"/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67" name="Shape 767"/>
          <p:cNvSpPr/>
          <p:nvPr/>
        </p:nvSpPr>
        <p:spPr>
          <a:xfrm>
            <a:off x="3446463" y="4994870"/>
            <a:ext cx="5422899" cy="1314450"/>
          </a:xfrm>
          <a:prstGeom prst="roundRect">
            <a:avLst>
              <a:gd name="adj" fmla="val 11505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  <a:alpha val="0"/>
                </a:schemeClr>
              </a:gs>
            </a:gsLst>
          </a:gradFill>
          <a:ln w="6350">
            <a:prstDash val="sysDot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68" name="Shape 768"/>
          <p:cNvSpPr/>
          <p:nvPr/>
        </p:nvSpPr>
        <p:spPr>
          <a:xfrm>
            <a:off x="3758262" y="5516364"/>
            <a:ext cx="376237" cy="347662"/>
          </a:xfrm>
          <a:prstGeom prst="rightArrow">
            <a:avLst>
              <a:gd name="adj1" fmla="val 50000"/>
              <a:gd name="adj2" fmla="val 45091"/>
            </a:avLst>
          </a:prstGeom>
          <a:solidFill>
            <a:srgbClr val="FEFEFE"/>
          </a:soli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69" name="Shape 769"/>
          <p:cNvSpPr/>
          <p:nvPr/>
        </p:nvSpPr>
        <p:spPr>
          <a:xfrm>
            <a:off x="3408363" y="1977033"/>
            <a:ext cx="5457824" cy="1304924"/>
          </a:xfrm>
          <a:prstGeom prst="roundRect">
            <a:avLst>
              <a:gd name="adj" fmla="val 11505"/>
            </a:avLst>
          </a:prstGeom>
          <a:gradFill>
            <a:gsLst>
              <a:gs pos="0">
                <a:schemeClr val="hlink">
                  <a:alpha val="80000"/>
                </a:schemeClr>
              </a:gs>
              <a:gs pos="100000">
                <a:schemeClr val="hlink">
                  <a:gamma/>
                  <a:shade val="46275"/>
                  <a:invGamma/>
                  <a:alpha val="0"/>
                </a:schemeClr>
              </a:gs>
            </a:gsLst>
          </a:gradFill>
          <a:ln w="6350">
            <a:prstDash val="sysDot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0" name="Shape 770"/>
          <p:cNvSpPr/>
          <p:nvPr/>
        </p:nvSpPr>
        <p:spPr>
          <a:xfrm>
            <a:off x="3758262" y="2481138"/>
            <a:ext cx="376237" cy="344488"/>
          </a:xfrm>
          <a:prstGeom prst="rightArrow">
            <a:avLst>
              <a:gd name="adj1" fmla="val 50000"/>
              <a:gd name="adj2" fmla="val 45507"/>
            </a:avLst>
          </a:prstGeom>
          <a:solidFill>
            <a:srgbClr val="FEFEFE"/>
          </a:soli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1" name="Shape 771"/>
          <p:cNvSpPr/>
          <p:nvPr/>
        </p:nvSpPr>
        <p:spPr>
          <a:xfrm>
            <a:off x="2889250" y="2026244"/>
            <a:ext cx="811212" cy="649287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596"/>
              <a:gd name="ODFBottom" fmla="val 598"/>
              <a:gd name="ODFWidth" fmla="val 596"/>
              <a:gd name="ODFHeight" fmla="val 598"/>
            </a:gdLst>
            <a:ahLst/>
            <a:cxnLst/>
            <a:rect l="OXMLTextRectL" t="OXMLTextRectT" r="OXMLTextRectR" b="OXMLTextRect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>
            <a:gsLst>
              <a:gs pos="0">
                <a:schemeClr val="hlink">
                  <a:gamma/>
                  <a:tint val="48627"/>
                  <a:invGamma/>
                </a:schemeClr>
              </a:gs>
              <a:gs pos="50000">
                <a:schemeClr val="hlink">
                  <a:alpha val="0"/>
                </a:schemeClr>
              </a:gs>
              <a:gs pos="100000">
                <a:schemeClr val="hlink">
                  <a:gamma/>
                  <a:tint val="48627"/>
                  <a:invGamma/>
                </a:schemeClr>
              </a:gs>
            </a:gsLst>
          </a:gradFill>
          <a:ln w="0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2" name="Shape 772"/>
          <p:cNvSpPr/>
          <p:nvPr/>
        </p:nvSpPr>
        <p:spPr>
          <a:xfrm>
            <a:off x="2892425" y="3528020"/>
            <a:ext cx="811212" cy="649287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596"/>
              <a:gd name="ODFBottom" fmla="val 598"/>
              <a:gd name="ODFWidth" fmla="val 596"/>
              <a:gd name="ODFHeight" fmla="val 598"/>
            </a:gdLst>
            <a:ahLst/>
            <a:cxnLst/>
            <a:rect l="OXMLTextRectL" t="OXMLTextRectT" r="OXMLTextRectR" b="OXMLTextRect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>
            <a:gsLst>
              <a:gs pos="0">
                <a:schemeClr val="folHlink">
                  <a:gamma/>
                  <a:tint val="48627"/>
                  <a:invGamma/>
                </a:schemeClr>
              </a:gs>
              <a:gs pos="50000">
                <a:schemeClr val="folHlink">
                  <a:alpha val="0"/>
                </a:schemeClr>
              </a:gs>
              <a:gs pos="100000">
                <a:schemeClr val="folHlink">
                  <a:gamma/>
                  <a:tint val="48627"/>
                  <a:invGamma/>
                </a:schemeClr>
              </a:gs>
            </a:gsLst>
          </a:gradFill>
          <a:ln w="0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3" name="Shape 773"/>
          <p:cNvSpPr/>
          <p:nvPr/>
        </p:nvSpPr>
        <p:spPr>
          <a:xfrm>
            <a:off x="2873375" y="5040908"/>
            <a:ext cx="811212" cy="649287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596"/>
              <a:gd name="ODFBottom" fmla="val 598"/>
              <a:gd name="ODFWidth" fmla="val 596"/>
              <a:gd name="ODFHeight" fmla="val 598"/>
            </a:gdLst>
            <a:ahLst/>
            <a:cxnLst/>
            <a:rect l="OXMLTextRectL" t="OXMLTextRectT" r="OXMLTextRectR" b="OXMLTextRect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>
            <a:gsLst>
              <a:gs pos="0">
                <a:schemeClr val="accent2">
                  <a:gamma/>
                  <a:tint val="48627"/>
                  <a:invGamma/>
                </a:schemeClr>
              </a:gs>
              <a:gs pos="50000">
                <a:schemeClr val="accent2">
                  <a:alpha val="0"/>
                </a:schemeClr>
              </a:gs>
              <a:gs pos="100000">
                <a:schemeClr val="accent2">
                  <a:gamma/>
                  <a:tint val="48627"/>
                  <a:invGamma/>
                </a:schemeClr>
              </a:gs>
            </a:gsLst>
          </a:gradFill>
          <a:ln w="0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75" name="Shape 775"/>
          <p:cNvPicPr/>
          <p:nvPr/>
        </p:nvPicPr>
        <p:blipFill>
          <a:blip r:embed="rId2"/>
          <a:stretch/>
        </p:blipFill>
        <p:spPr>
          <a:xfrm>
            <a:off x="242888" y="3137495"/>
            <a:ext cx="1882775" cy="1879600"/>
          </a:xfrm>
          <a:prstGeom prst="rect">
            <a:avLst/>
          </a:prstGeom>
        </p:spPr>
      </p:pic>
      <p:sp>
        <p:nvSpPr>
          <p:cNvPr id="776" name="Shape 776"/>
          <p:cNvSpPr txBox="1"/>
          <p:nvPr/>
        </p:nvSpPr>
        <p:spPr>
          <a:xfrm>
            <a:off x="4678363" y="2189758"/>
            <a:ext cx="3932237" cy="646330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применении сроков исковой давности</a:t>
            </a:r>
            <a:endParaRPr sz="18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7" name="Shape 777"/>
          <p:cNvSpPr txBox="1"/>
          <p:nvPr/>
        </p:nvSpPr>
        <p:spPr>
          <a:xfrm>
            <a:off x="4257677" y="5006323"/>
            <a:ext cx="4673474" cy="1169551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endParaRPr sz="14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 algn="ctr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учетом материального и (или) семейного положения лица, обязанного уплачивать алименты, если подлежащая уплате неустойка явно несоразмерна последствиям нарушения обязательства по уплате алиментов</a:t>
            </a:r>
            <a:endParaRPr sz="14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78" name="Shape 778"/>
          <p:cNvSpPr/>
          <p:nvPr/>
        </p:nvSpPr>
        <p:spPr>
          <a:xfrm>
            <a:off x="277222" y="1271085"/>
            <a:ext cx="6887065" cy="68518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При образовании задолженности по вине лица, обязанного уплачивать алименты по решению суда, виновное лицо уплачивает получателю алиментов неустойку в размере 0,1% от суммы невыплаченных алиментов за каждый день просрочки (п. 2 ст. 115 СК РФ).</a:t>
            </a:r>
          </a:p>
        </p:txBody>
      </p:sp>
      <p:sp>
        <p:nvSpPr>
          <p:cNvPr id="779" name="Shape 779"/>
          <p:cNvSpPr/>
          <p:nvPr/>
        </p:nvSpPr>
        <p:spPr>
          <a:xfrm>
            <a:off x="619000" y="3758592"/>
            <a:ext cx="1290886" cy="60016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Размер неустойки</a:t>
            </a:r>
          </a:p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может быть </a:t>
            </a:r>
          </a:p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уменьшен судом</a:t>
            </a:r>
            <a:endParaRPr sz="1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0" name="Shape 78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/>
        </p:nvSpPr>
        <p:spPr>
          <a:xfrm>
            <a:off x="2336800" y="4033539"/>
            <a:ext cx="1900238" cy="1376362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735"/>
              <a:gd name="ODFBottom" fmla="val 532"/>
              <a:gd name="ODFWidth" fmla="val 735"/>
              <a:gd name="ODFHeight" fmla="val 532"/>
            </a:gdLst>
            <a:ahLst/>
            <a:cxnLst/>
            <a:rect l="OXMLTextRectL" t="OXMLTextRectT" r="OXMLTextRectR" b="OXMLTextRect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</a:gradFill>
          <a:ln w="9525"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4" name="Shape 94"/>
          <p:cNvSpPr/>
          <p:nvPr/>
        </p:nvSpPr>
        <p:spPr>
          <a:xfrm>
            <a:off x="4256088" y="3968452"/>
            <a:ext cx="366712" cy="1562100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142"/>
              <a:gd name="ODFBottom" fmla="val 604"/>
              <a:gd name="ODFWidth" fmla="val 142"/>
              <a:gd name="ODFHeight" fmla="val 604"/>
            </a:gdLst>
            <a:ahLst/>
            <a:cxnLst/>
            <a:rect l="OXMLTextRectL" t="OXMLTextRectT" r="OXMLTextRectR" b="OXMLTextRect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</a:gradFill>
          <a:ln w="9525"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5" name="Shape 95"/>
          <p:cNvSpPr/>
          <p:nvPr/>
        </p:nvSpPr>
        <p:spPr>
          <a:xfrm flipH="1">
            <a:off x="4656138" y="4033539"/>
            <a:ext cx="1900237" cy="1376362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735"/>
              <a:gd name="ODFBottom" fmla="val 532"/>
              <a:gd name="ODFWidth" fmla="val 735"/>
              <a:gd name="ODFHeight" fmla="val 532"/>
            </a:gdLst>
            <a:ahLst/>
            <a:cxnLst/>
            <a:rect l="OXMLTextRectL" t="OXMLTextRectT" r="OXMLTextRectR" b="OXMLTextRect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</a:gradFill>
          <a:ln w="9525"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96" name="Shape 96"/>
          <p:cNvGrpSpPr/>
          <p:nvPr/>
        </p:nvGrpSpPr>
        <p:grpSpPr>
          <a:xfrm>
            <a:off x="827584" y="1556792"/>
            <a:ext cx="6736854" cy="1433215"/>
            <a:chOff x="0" y="0"/>
            <a:chExt cx="6736854" cy="1433215"/>
          </a:xfrm>
        </p:grpSpPr>
        <p:sp>
          <p:nvSpPr>
            <p:cNvPr id="97" name="Shape 97"/>
            <p:cNvSpPr/>
            <p:nvPr/>
          </p:nvSpPr>
          <p:spPr>
            <a:xfrm>
              <a:off x="0" y="0"/>
              <a:ext cx="6736854" cy="1433215"/>
            </a:xfrm>
            <a:prstGeom prst="roundRect">
              <a:avLst>
                <a:gd name="adj" fmla="val 11921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</a:gradFill>
            <a:ln w="25400">
              <a:solidFill>
                <a:srgbClr val="FFFFFF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8" name="Shape 98"/>
            <p:cNvSpPr/>
            <p:nvPr/>
          </p:nvSpPr>
          <p:spPr>
            <a:xfrm>
              <a:off x="423086" y="92695"/>
              <a:ext cx="3352154" cy="716607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96"/>
                <a:gd name="ODFBottom" fmla="val 598"/>
                <a:gd name="ODFWidth" fmla="val 596"/>
                <a:gd name="ODFHeight" fmla="val 598"/>
              </a:gdLst>
              <a:ahLst/>
              <a:cxnLst/>
              <a:rect l="OXMLTextRectL" t="OXMLTextRectT" r="OXMLTextRectR" b="OXMLTextRect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99" name="Shape 99"/>
          <p:cNvGrpSpPr/>
          <p:nvPr/>
        </p:nvGrpSpPr>
        <p:grpSpPr>
          <a:xfrm>
            <a:off x="835708" y="3196927"/>
            <a:ext cx="6840760" cy="1322387"/>
            <a:chOff x="0" y="0"/>
            <a:chExt cx="6840760" cy="1322387"/>
          </a:xfrm>
        </p:grpSpPr>
        <p:sp>
          <p:nvSpPr>
            <p:cNvPr id="100" name="Shape 100"/>
            <p:cNvSpPr/>
            <p:nvPr/>
          </p:nvSpPr>
          <p:spPr>
            <a:xfrm>
              <a:off x="0" y="0"/>
              <a:ext cx="6840760" cy="1322387"/>
            </a:xfrm>
            <a:prstGeom prst="roundRect">
              <a:avLst>
                <a:gd name="adj" fmla="val 11921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</a:gradFill>
            <a:ln w="25400">
              <a:solidFill>
                <a:srgbClr val="FFFFFF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1" name="Shape 101"/>
            <p:cNvSpPr/>
            <p:nvPr/>
          </p:nvSpPr>
          <p:spPr>
            <a:xfrm>
              <a:off x="429612" y="85527"/>
              <a:ext cx="3403857" cy="661193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96"/>
                <a:gd name="ODFBottom" fmla="val 598"/>
                <a:gd name="ODFWidth" fmla="val 596"/>
                <a:gd name="ODFHeight" fmla="val 598"/>
              </a:gdLst>
              <a:ahLst/>
              <a:cxnLst/>
              <a:rect l="OXMLTextRectL" t="OXMLTextRectT" r="OXMLTextRectR" b="OXMLTextRect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2" name="Shape 102"/>
          <p:cNvGrpSpPr/>
          <p:nvPr/>
        </p:nvGrpSpPr>
        <p:grpSpPr>
          <a:xfrm>
            <a:off x="835708" y="4767319"/>
            <a:ext cx="6840760" cy="1322387"/>
            <a:chOff x="0" y="0"/>
            <a:chExt cx="6840760" cy="1322387"/>
          </a:xfrm>
        </p:grpSpPr>
        <p:sp>
          <p:nvSpPr>
            <p:cNvPr id="103" name="Shape 103"/>
            <p:cNvSpPr/>
            <p:nvPr/>
          </p:nvSpPr>
          <p:spPr>
            <a:xfrm>
              <a:off x="0" y="0"/>
              <a:ext cx="6840760" cy="1322387"/>
            </a:xfrm>
            <a:prstGeom prst="roundRect">
              <a:avLst>
                <a:gd name="adj" fmla="val 11921"/>
              </a:avLst>
            </a:prstGeom>
            <a:gradFill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</a:gradFill>
            <a:ln w="25400">
              <a:solidFill>
                <a:srgbClr val="FFFFFF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>
              <a:off x="429612" y="85527"/>
              <a:ext cx="3403857" cy="661193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96"/>
                <a:gd name="ODFBottom" fmla="val 598"/>
                <a:gd name="ODFWidth" fmla="val 596"/>
                <a:gd name="ODFHeight" fmla="val 598"/>
              </a:gdLst>
              <a:ahLst/>
              <a:cxnLst/>
              <a:rect l="OXMLTextRectL" t="OXMLTextRectT" r="OXMLTextRectR" b="OXMLTextRect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5" name="Shape 105"/>
          <p:cNvSpPr/>
          <p:nvPr/>
        </p:nvSpPr>
        <p:spPr>
          <a:xfrm>
            <a:off x="1043608" y="1649488"/>
            <a:ext cx="5814392" cy="12003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800" b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Родители обязаны содержать своих несовершеннолетних детей. Порядок и форма предоставления содержания несовершеннолетним детям определяются родителями самостоятельно </a:t>
            </a:r>
            <a:endParaRPr sz="1800" b="1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6" name="Shape 106"/>
          <p:cNvSpPr/>
          <p:nvPr/>
        </p:nvSpPr>
        <p:spPr>
          <a:xfrm>
            <a:off x="1532248" y="3516135"/>
            <a:ext cx="5814392" cy="68505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1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Обязанность по содержанию детей лежит на обоих родителях в </a:t>
            </a:r>
            <a:r>
              <a:rPr sz="1800" b="1" u="sng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равной</a:t>
            </a:r>
            <a:r>
              <a:rPr sz="1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степени</a:t>
            </a:r>
          </a:p>
        </p:txBody>
      </p:sp>
      <p:sp>
        <p:nvSpPr>
          <p:cNvPr id="107" name="Shape 107"/>
          <p:cNvSpPr/>
          <p:nvPr/>
        </p:nvSpPr>
        <p:spPr>
          <a:xfrm>
            <a:off x="1265320" y="4827071"/>
            <a:ext cx="6186998" cy="981423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1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Алименты на содержание детей можно взыскать независимо от того, находятся или находились ли родители детей в браке или нет.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7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2" name="Shape 78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r>
              <a:rPr sz="3600" b="1"/>
              <a:t>Ответственность за неуплату алиментов</a:t>
            </a:r>
            <a:br/>
            <a:endParaRPr/>
          </a:p>
        </p:txBody>
      </p:sp>
      <p:sp>
        <p:nvSpPr>
          <p:cNvPr id="783" name="Shape 783"/>
          <p:cNvSpPr/>
          <p:nvPr/>
        </p:nvSpPr>
        <p:spPr>
          <a:xfrm>
            <a:off x="1219200" y="2170708"/>
            <a:ext cx="6653213" cy="1144586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4" name="Shape 784"/>
          <p:cNvSpPr/>
          <p:nvPr/>
        </p:nvSpPr>
        <p:spPr>
          <a:xfrm>
            <a:off x="1222375" y="3761382"/>
            <a:ext cx="6653213" cy="1019175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5" name="Shape 785"/>
          <p:cNvSpPr/>
          <p:nvPr/>
        </p:nvSpPr>
        <p:spPr>
          <a:xfrm>
            <a:off x="1230313" y="5277445"/>
            <a:ext cx="6653211" cy="1029177"/>
          </a:xfrm>
          <a:prstGeom prst="roundRect">
            <a:avLst>
              <a:gd name="adj" fmla="val 11921"/>
            </a:avLst>
          </a:prstGeom>
          <a:gradFill>
            <a:gsLst>
              <a:gs pos="0">
                <a:schemeClr val="hlink"/>
              </a:gs>
              <a:gs pos="100000">
                <a:schemeClr val="hlink">
                  <a:gamma/>
                  <a:shade val="69804"/>
                  <a:invGamma/>
                </a:schemeClr>
              </a:gs>
            </a:gsLst>
          </a:gradFill>
          <a:ln w="25400">
            <a:solidFill>
              <a:srgbClr val="FE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6" name="Shape 786"/>
          <p:cNvSpPr/>
          <p:nvPr/>
        </p:nvSpPr>
        <p:spPr>
          <a:xfrm flipV="1">
            <a:off x="1393825" y="3091458"/>
            <a:ext cx="6397625" cy="661986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39999"/>
                </a:schemeClr>
              </a:gs>
              <a:gs pos="100000">
                <a:schemeClr val="accent2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7" name="Shape 787"/>
          <p:cNvSpPr/>
          <p:nvPr/>
        </p:nvSpPr>
        <p:spPr>
          <a:xfrm flipV="1">
            <a:off x="1296988" y="1219200"/>
            <a:ext cx="6502400" cy="665162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88" name="Shape 788"/>
          <p:cNvSpPr/>
          <p:nvPr/>
        </p:nvSpPr>
        <p:spPr>
          <a:xfrm flipV="1">
            <a:off x="1349375" y="4610695"/>
            <a:ext cx="6475412" cy="665162"/>
          </a:xfrm>
          <a:custGeom>
            <a:avLst/>
            <a:gdLst>
              <a:gd name="G0" fmla="+- 3813 0 0"/>
              <a:gd name="G1" fmla="+- 21600 0 3813"/>
              <a:gd name="G2" fmla="*/ 3813 1 2"/>
              <a:gd name="G3" fmla="+- 21600 0 G2"/>
              <a:gd name="G4" fmla="+/ 3813 21600 2"/>
              <a:gd name="G5" fmla="+/ G1 0 2"/>
              <a:gd name="G6" fmla="*/ 21600 21600 3813"/>
              <a:gd name="G7" fmla="*/ G6 1 2"/>
              <a:gd name="G8" fmla="+- 21600 0 G7"/>
              <a:gd name="G9" fmla="*/ 21600 1 2"/>
              <a:gd name="G10" fmla="+- 3813 0 G9"/>
              <a:gd name="G11" fmla="?: G10 G8 0"/>
              <a:gd name="G12" fmla="?: G10 G7 21600"/>
              <a:gd name="T0" fmla="*/ 19693 w 21600"/>
              <a:gd name="T1" fmla="*/ 10800 h 21600"/>
              <a:gd name="T2" fmla="*/ 10800 w 21600"/>
              <a:gd name="T3" fmla="*/ 21600 h 21600"/>
              <a:gd name="T4" fmla="*/ 1907 w 21600"/>
              <a:gd name="T5" fmla="*/ 10800 h 21600"/>
              <a:gd name="T6" fmla="*/ 10800 w 21600"/>
              <a:gd name="T7" fmla="*/ 0 h 21600"/>
              <a:gd name="T8" fmla="*/ 3707 w 21600"/>
              <a:gd name="T9" fmla="*/ 3707 h 21600"/>
              <a:gd name="T10" fmla="*/ 17893 w 21600"/>
              <a:gd name="T11" fmla="*/ 17893 h 21600"/>
              <a:gd name="OXMLTextRectL" fmla="val T8"/>
              <a:gd name="OXMLTextRectT" fmla="val T9"/>
              <a:gd name="OXMLTextRectR" fmla="val T10"/>
              <a:gd name="OXMLTextRectB" fmla="val T11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21600"/>
              <a:gd name="ODFBottom" fmla="val 21600"/>
              <a:gd name="ODFWidth" fmla="val 21600"/>
              <a:gd name="ODFHeight" fmla="val 21600"/>
            </a:gdLst>
            <a:ahLst/>
            <a:cxnLst/>
            <a:rect l="OXMLTextRectL" t="OXMLTextRectT" r="OXMLTextRectR" b="OXMLTextRectB"/>
            <a:pathLst>
              <a:path w="21600" h="21600">
                <a:moveTo>
                  <a:pt x="0" y="0"/>
                </a:moveTo>
                <a:lnTo>
                  <a:pt x="3813" y="21600"/>
                </a:lnTo>
                <a:lnTo>
                  <a:pt x="17787" y="21600"/>
                </a:lnTo>
                <a:lnTo>
                  <a:pt x="21600" y="0"/>
                </a:lnTo>
                <a:close/>
              </a:path>
            </a:pathLst>
          </a:custGeom>
          <a:gradFill>
            <a:gsLst>
              <a:gs pos="0">
                <a:schemeClr val="hlink">
                  <a:alpha val="39999"/>
                </a:schemeClr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90" name="Shape 790"/>
          <p:cNvPicPr/>
          <p:nvPr/>
        </p:nvPicPr>
        <p:blipFill>
          <a:blip r:embed="rId2"/>
          <a:stretch/>
        </p:blipFill>
        <p:spPr>
          <a:xfrm>
            <a:off x="1276350" y="2213570"/>
            <a:ext cx="674687" cy="574675"/>
          </a:xfrm>
          <a:prstGeom prst="rect">
            <a:avLst/>
          </a:prstGeom>
        </p:spPr>
      </p:pic>
      <p:pic>
        <p:nvPicPr>
          <p:cNvPr id="792" name="Shape 792"/>
          <p:cNvPicPr/>
          <p:nvPr/>
        </p:nvPicPr>
        <p:blipFill>
          <a:blip r:embed="rId2"/>
          <a:stretch/>
        </p:blipFill>
        <p:spPr>
          <a:xfrm>
            <a:off x="1273175" y="3807420"/>
            <a:ext cx="676275" cy="573087"/>
          </a:xfrm>
          <a:prstGeom prst="rect">
            <a:avLst/>
          </a:prstGeom>
        </p:spPr>
      </p:pic>
      <p:pic>
        <p:nvPicPr>
          <p:cNvPr id="794" name="Shape 794"/>
          <p:cNvPicPr/>
          <p:nvPr/>
        </p:nvPicPr>
        <p:blipFill>
          <a:blip r:embed="rId2"/>
          <a:stretch/>
        </p:blipFill>
        <p:spPr>
          <a:xfrm>
            <a:off x="1277938" y="5318720"/>
            <a:ext cx="674687" cy="573087"/>
          </a:xfrm>
          <a:prstGeom prst="rect">
            <a:avLst/>
          </a:prstGeom>
        </p:spPr>
      </p:pic>
      <p:sp>
        <p:nvSpPr>
          <p:cNvPr id="795" name="Shape 795"/>
          <p:cNvSpPr/>
          <p:nvPr/>
        </p:nvSpPr>
        <p:spPr>
          <a:xfrm>
            <a:off x="1706563" y="1943694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1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96" name="Shape 796"/>
          <p:cNvSpPr/>
          <p:nvPr/>
        </p:nvSpPr>
        <p:spPr>
          <a:xfrm>
            <a:off x="1706563" y="3553420"/>
            <a:ext cx="5791200" cy="457200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accent2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97" name="Shape 797"/>
          <p:cNvSpPr/>
          <p:nvPr/>
        </p:nvSpPr>
        <p:spPr>
          <a:xfrm>
            <a:off x="1706563" y="4971401"/>
            <a:ext cx="5791200" cy="411896"/>
          </a:xfrm>
          <a:prstGeom prst="roundRect">
            <a:avLst>
              <a:gd name="adj" fmla="val 16667"/>
            </a:avLst>
          </a:prstGeom>
          <a:solidFill>
            <a:srgbClr val="FEFFFF"/>
          </a:solidFill>
          <a:ln w="28575">
            <a:solidFill>
              <a:schemeClr val="hlink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98" name="Shape 798"/>
          <p:cNvSpPr txBox="1"/>
          <p:nvPr/>
        </p:nvSpPr>
        <p:spPr>
          <a:xfrm>
            <a:off x="1852613" y="2524145"/>
            <a:ext cx="6019800" cy="523220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l"/>
            <a:r>
              <a:rPr sz="14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неустойка в размере 0,1% от суммы невыплаченных алиментов за каждый день просрочки. Убытки (ст. 115 СК РФ).</a:t>
            </a:r>
            <a:endParaRPr sz="140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99" name="Shape 799"/>
          <p:cNvSpPr txBox="1"/>
          <p:nvPr/>
        </p:nvSpPr>
        <p:spPr>
          <a:xfrm>
            <a:off x="1630363" y="3952225"/>
            <a:ext cx="6019800" cy="830996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l"/>
            <a:r>
              <a:rPr sz="1200">
                <a:solidFill>
                  <a:srgbClr val="FEFFFF"/>
                </a:solidFill>
                <a:latin typeface="+mn-lt"/>
                <a:ea typeface="+mn-ea"/>
                <a:cs typeface="+mn-cs"/>
              </a:rPr>
              <a:t>обязательные работы на срок до 150 часов либо административный арест на срок от 10 до 15 суток или наложение административного штрафа на лиц, в отношении которых не могут применяться обязательные работы либо административный арест, в размере 20 000 руб. (ст. 5.35.1 КоАП РФ)</a:t>
            </a:r>
          </a:p>
        </p:txBody>
      </p:sp>
      <p:sp>
        <p:nvSpPr>
          <p:cNvPr id="800" name="Shape 800"/>
          <p:cNvSpPr txBox="1"/>
          <p:nvPr/>
        </p:nvSpPr>
        <p:spPr>
          <a:xfrm>
            <a:off x="1630363" y="5567958"/>
            <a:ext cx="6019800" cy="738664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l"/>
            <a:r>
              <a:rPr sz="1400">
                <a:solidFill>
                  <a:srgbClr val="FEFFFF"/>
                </a:solidFill>
                <a:latin typeface="+mn-lt"/>
                <a:ea typeface="+mn-ea"/>
                <a:cs typeface="+mn-cs"/>
              </a:rPr>
              <a:t>исправительные работы на срок до 1 года, либо принудительные работы на тот же срок, либо арест сроком до 3 месяцев, либо лишение свободы на срок до 1 года (ст. 157 УК РФ).</a:t>
            </a:r>
          </a:p>
        </p:txBody>
      </p:sp>
      <p:sp>
        <p:nvSpPr>
          <p:cNvPr id="801" name="Shape 801"/>
          <p:cNvSpPr/>
          <p:nvPr/>
        </p:nvSpPr>
        <p:spPr>
          <a:xfrm>
            <a:off x="2087563" y="1943694"/>
            <a:ext cx="5029200" cy="402545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>
              <a:lnSpc>
                <a:spcPct val="120000"/>
              </a:lnSpc>
            </a:pPr>
            <a:r>
              <a:rPr sz="1800" b="1">
                <a:solidFill>
                  <a:schemeClr val="accent1"/>
                </a:solidFill>
                <a:latin typeface="+mn-lt"/>
                <a:ea typeface="+mn-ea"/>
                <a:cs typeface="+mn-cs"/>
              </a:rPr>
              <a:t>Гражданская ответственность</a:t>
            </a:r>
          </a:p>
        </p:txBody>
      </p:sp>
      <p:sp>
        <p:nvSpPr>
          <p:cNvPr id="802" name="Shape 802"/>
          <p:cNvSpPr/>
          <p:nvPr/>
        </p:nvSpPr>
        <p:spPr>
          <a:xfrm>
            <a:off x="2087563" y="3562945"/>
            <a:ext cx="5029200" cy="402545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>
              <a:lnSpc>
                <a:spcPct val="120000"/>
              </a:lnSpc>
            </a:pPr>
            <a:r>
              <a:rPr sz="1800" b="1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Административная ответственность</a:t>
            </a:r>
          </a:p>
        </p:txBody>
      </p:sp>
      <p:sp>
        <p:nvSpPr>
          <p:cNvPr id="803" name="Shape 803"/>
          <p:cNvSpPr/>
          <p:nvPr/>
        </p:nvSpPr>
        <p:spPr>
          <a:xfrm>
            <a:off x="2087563" y="5066308"/>
            <a:ext cx="5029200" cy="402545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>
              <a:lnSpc>
                <a:spcPct val="120000"/>
              </a:lnSpc>
            </a:pPr>
            <a:r>
              <a:rPr sz="1800" b="1">
                <a:solidFill>
                  <a:schemeClr val="hlink"/>
                </a:solidFill>
                <a:latin typeface="+mn-lt"/>
                <a:ea typeface="+mn-ea"/>
                <a:cs typeface="+mn-cs"/>
              </a:rPr>
              <a:t>Уголовная ответственность</a:t>
            </a:r>
          </a:p>
        </p:txBody>
      </p:sp>
      <p:sp>
        <p:nvSpPr>
          <p:cNvPr id="804" name="Shape 804"/>
          <p:cNvSpPr txBox="1">
            <a:spLocks noGrp="1"/>
          </p:cNvSpPr>
          <p:nvPr>
            <p:ph type="ftr" idx="11"/>
          </p:nvPr>
        </p:nvSpPr>
        <p:spPr>
          <a:xfrm>
            <a:off x="3203848" y="6447858"/>
            <a:ext cx="2895599" cy="365124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8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Shape 80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r>
              <a:rPr sz="3600"/>
              <a:t>Что ещё необходимо знать</a:t>
            </a:r>
          </a:p>
        </p:txBody>
      </p:sp>
      <p:sp>
        <p:nvSpPr>
          <p:cNvPr id="807" name="Shape 807"/>
          <p:cNvSpPr/>
          <p:nvPr/>
        </p:nvSpPr>
        <p:spPr>
          <a:xfrm flipV="1">
            <a:off x="2368550" y="2459831"/>
            <a:ext cx="381000" cy="38100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08" name="Shape 808"/>
          <p:cNvSpPr/>
          <p:nvPr/>
        </p:nvSpPr>
        <p:spPr>
          <a:xfrm>
            <a:off x="2292350" y="5126831"/>
            <a:ext cx="457200" cy="30480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09" name="Shape 809"/>
          <p:cNvSpPr/>
          <p:nvPr/>
        </p:nvSpPr>
        <p:spPr>
          <a:xfrm>
            <a:off x="2749550" y="2459831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0" name="Shape 810"/>
          <p:cNvSpPr/>
          <p:nvPr/>
        </p:nvSpPr>
        <p:spPr>
          <a:xfrm>
            <a:off x="2749550" y="5431631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1" name="Shape 811"/>
          <p:cNvSpPr/>
          <p:nvPr/>
        </p:nvSpPr>
        <p:spPr>
          <a:xfrm flipV="1">
            <a:off x="2673350" y="3221831"/>
            <a:ext cx="6858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2" name="Shape 812"/>
          <p:cNvSpPr/>
          <p:nvPr/>
        </p:nvSpPr>
        <p:spPr>
          <a:xfrm>
            <a:off x="2749550" y="3983830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13" name="Shape 813"/>
          <p:cNvSpPr/>
          <p:nvPr/>
        </p:nvSpPr>
        <p:spPr>
          <a:xfrm flipV="1">
            <a:off x="2673350" y="4669631"/>
            <a:ext cx="6858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14" name="Shape 814"/>
          <p:cNvGrpSpPr/>
          <p:nvPr/>
        </p:nvGrpSpPr>
        <p:grpSpPr>
          <a:xfrm>
            <a:off x="97253" y="2522754"/>
            <a:ext cx="2673350" cy="2671762"/>
            <a:chOff x="0" y="0"/>
            <a:chExt cx="2673350" cy="2671762"/>
          </a:xfrm>
        </p:grpSpPr>
        <p:sp>
          <p:nvSpPr>
            <p:cNvPr id="815" name="Shape 815"/>
            <p:cNvSpPr/>
            <p:nvPr/>
          </p:nvSpPr>
          <p:spPr>
            <a:xfrm>
              <a:off x="0" y="0"/>
              <a:ext cx="2673350" cy="2671762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wrap="none"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176212" y="173037"/>
              <a:ext cx="2319337" cy="2322512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187324" y="185737"/>
              <a:ext cx="2319337" cy="2320924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290512" y="290512"/>
              <a:ext cx="2090737" cy="2089149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19" name="Shape 819"/>
            <p:cNvSpPr/>
            <p:nvPr/>
          </p:nvSpPr>
          <p:spPr>
            <a:xfrm>
              <a:off x="323849" y="323850"/>
              <a:ext cx="2025649" cy="2027237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0" name="Shape 820"/>
            <p:cNvSpPr/>
            <p:nvPr/>
          </p:nvSpPr>
          <p:spPr>
            <a:xfrm>
              <a:off x="349250" y="334962"/>
              <a:ext cx="1978024" cy="1978024"/>
            </a:xfrm>
            <a:prstGeom prst="ellipse">
              <a:avLst/>
            </a:prstGeom>
            <a:gradFill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371474" y="354012"/>
              <a:ext cx="1879599" cy="1847849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22" name="Shape 822"/>
          <p:cNvSpPr/>
          <p:nvPr/>
        </p:nvSpPr>
        <p:spPr>
          <a:xfrm>
            <a:off x="3352800" y="2231231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Действующее семейное законодательство не предусматривает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компенсацию морального вреда за невыплату алиментов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23" name="Shape 823"/>
          <p:cNvSpPr/>
          <p:nvPr/>
        </p:nvSpPr>
        <p:spPr>
          <a:xfrm>
            <a:off x="3319206" y="2961482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Минимальный размер алиментов на детей законодательством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 в настоящее время не установлен</a:t>
            </a:r>
            <a:endParaRPr sz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24" name="Shape 824"/>
          <p:cNvSpPr/>
          <p:nvPr/>
        </p:nvSpPr>
        <p:spPr>
          <a:xfrm>
            <a:off x="3349625" y="3723480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Зачет ошибочно уплаченных алиментов в счет последующих платежей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общему правилу не допускается</a:t>
            </a:r>
          </a:p>
        </p:txBody>
      </p:sp>
      <p:sp>
        <p:nvSpPr>
          <p:cNvPr id="825" name="Shape 825"/>
          <p:cNvSpPr/>
          <p:nvPr/>
        </p:nvSpPr>
        <p:spPr>
          <a:xfrm>
            <a:off x="3263900" y="2348706"/>
            <a:ext cx="228600" cy="228600"/>
          </a:xfrm>
          <a:prstGeom prst="ellipse">
            <a:avLst/>
          </a:prstGeom>
          <a:gradFill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26" name="Shape 826"/>
          <p:cNvSpPr/>
          <p:nvPr/>
        </p:nvSpPr>
        <p:spPr>
          <a:xfrm>
            <a:off x="3276600" y="3113881"/>
            <a:ext cx="228600" cy="228600"/>
          </a:xfrm>
          <a:prstGeom prst="ellipse">
            <a:avLst/>
          </a:prstGeom>
          <a:gradFill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27" name="Shape 827"/>
          <p:cNvSpPr/>
          <p:nvPr/>
        </p:nvSpPr>
        <p:spPr>
          <a:xfrm>
            <a:off x="3276600" y="3869530"/>
            <a:ext cx="228600" cy="2286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28" name="Shape 828"/>
          <p:cNvSpPr/>
          <p:nvPr/>
        </p:nvSpPr>
        <p:spPr>
          <a:xfrm>
            <a:off x="3390900" y="4456757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Задолженность наследодателя по алиментам и по уплате неустойки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переходит к его наследнику, принявшему наследство</a:t>
            </a:r>
          </a:p>
        </p:txBody>
      </p:sp>
      <p:sp>
        <p:nvSpPr>
          <p:cNvPr id="829" name="Shape 829"/>
          <p:cNvSpPr/>
          <p:nvPr/>
        </p:nvSpPr>
        <p:spPr>
          <a:xfrm>
            <a:off x="3263900" y="4593431"/>
            <a:ext cx="228600" cy="228600"/>
          </a:xfrm>
          <a:prstGeom prst="ellipse">
            <a:avLst/>
          </a:prstGeom>
          <a:gradFill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30" name="Shape 830"/>
          <p:cNvSpPr/>
          <p:nvPr/>
        </p:nvSpPr>
        <p:spPr>
          <a:xfrm>
            <a:off x="3352800" y="5244306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Временное проживание с другим родителем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(например летние каникулы) не освобождает от уплаты алиментов</a:t>
            </a:r>
          </a:p>
        </p:txBody>
      </p:sp>
      <p:sp>
        <p:nvSpPr>
          <p:cNvPr id="831" name="Shape 831"/>
          <p:cNvSpPr/>
          <p:nvPr/>
        </p:nvSpPr>
        <p:spPr>
          <a:xfrm>
            <a:off x="3332564" y="5352554"/>
            <a:ext cx="228600" cy="228600"/>
          </a:xfrm>
          <a:prstGeom prst="ellipse">
            <a:avLst/>
          </a:prstGeom>
          <a:gradFill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32" name="Shape 832"/>
          <p:cNvSpPr/>
          <p:nvPr/>
        </p:nvSpPr>
        <p:spPr>
          <a:xfrm>
            <a:off x="985796" y="3612316"/>
            <a:ext cx="993914" cy="369332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важное</a:t>
            </a:r>
          </a:p>
        </p:txBody>
      </p:sp>
      <p:sp>
        <p:nvSpPr>
          <p:cNvPr id="833" name="Shape 833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6" name="Shape 836"/>
          <p:cNvPicPr>
            <a:picLocks noGrp="1"/>
          </p:cNvPicPr>
          <p:nvPr>
            <p:ph type="body" idx="2"/>
          </p:nvPr>
        </p:nvPicPr>
        <p:blipFill>
          <a:blip r:embed="rId2"/>
          <a:stretch/>
        </p:blipFill>
        <p:spPr>
          <a:prstGeom prst="rect">
            <a:avLst/>
          </a:prstGeom>
        </p:spPr>
      </p:pic>
      <p:sp>
        <p:nvSpPr>
          <p:cNvPr id="837" name="Shape 8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3600"/>
              <a:t>Спасибо за внимание!</a:t>
            </a:r>
          </a:p>
        </p:txBody>
      </p:sp>
      <p:sp>
        <p:nvSpPr>
          <p:cNvPr id="838" name="Shape 838"/>
          <p:cNvSpPr txBox="1">
            <a:spLocks noGrp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1275"/>
              <a:t>Патова Екатерина</a:t>
            </a:r>
          </a:p>
        </p:txBody>
      </p:sp>
      <p:pic>
        <p:nvPicPr>
          <p:cNvPr id="840" name="Shape 840"/>
          <p:cNvPicPr/>
          <p:nvPr/>
        </p:nvPicPr>
        <p:blipFill>
          <a:blip/>
          <a:stretch/>
        </p:blipFill>
        <p:spPr>
          <a:xfrm>
            <a:off x="8614121" y="3862241"/>
            <a:ext cx="164175" cy="164174"/>
          </a:xfrm>
          <a:prstGeom prst="rect">
            <a:avLst/>
          </a:prstGeom>
        </p:spPr>
      </p:pic>
      <p:sp>
        <p:nvSpPr>
          <p:cNvPr id="841" name="Shape 841"/>
          <p:cNvSpPr txBox="1">
            <a:spLocks noGrp="1"/>
          </p:cNvSpPr>
          <p:nvPr>
            <p:ph type="body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1275"/>
              <a:t>+7 903 889 4090</a:t>
            </a:r>
          </a:p>
        </p:txBody>
      </p:sp>
      <p:pic>
        <p:nvPicPr>
          <p:cNvPr id="843" name="Shape 843"/>
          <p:cNvPicPr/>
          <p:nvPr/>
        </p:nvPicPr>
        <p:blipFill>
          <a:blip/>
          <a:stretch/>
        </p:blipFill>
        <p:spPr>
          <a:xfrm>
            <a:off x="8614121" y="4123577"/>
            <a:ext cx="164175" cy="164174"/>
          </a:xfrm>
          <a:prstGeom prst="rect">
            <a:avLst/>
          </a:prstGeom>
        </p:spPr>
      </p:pic>
      <p:sp>
        <p:nvSpPr>
          <p:cNvPr id="844" name="Shape 844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1275"/>
              <a:t>89038894090@mail.ru</a:t>
            </a:r>
          </a:p>
        </p:txBody>
      </p:sp>
      <p:pic>
        <p:nvPicPr>
          <p:cNvPr id="846" name="Shape 846"/>
          <p:cNvPicPr/>
          <p:nvPr/>
        </p:nvPicPr>
        <p:blipFill>
          <a:blip/>
          <a:stretch/>
        </p:blipFill>
        <p:spPr>
          <a:xfrm>
            <a:off x="8614121" y="4384913"/>
            <a:ext cx="164175" cy="164174"/>
          </a:xfrm>
          <a:prstGeom prst="rect">
            <a:avLst/>
          </a:prstGeom>
        </p:spPr>
      </p:pic>
      <p:sp>
        <p:nvSpPr>
          <p:cNvPr id="847" name="Shape 847"/>
          <p:cNvSpPr txBox="1">
            <a:spLocks noGrp="1"/>
          </p:cNvSpPr>
          <p:nvPr>
            <p:ph type="body" idx="6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rPr sz="1275"/>
              <a:t>Jurist_ekaterina_patova</a:t>
            </a:r>
          </a:p>
        </p:txBody>
      </p:sp>
      <p:pic>
        <p:nvPicPr>
          <p:cNvPr id="849" name="Shape 849"/>
          <p:cNvPicPr/>
          <p:nvPr/>
        </p:nvPicPr>
        <p:blipFill>
          <a:blip/>
          <a:stretch/>
        </p:blipFill>
        <p:spPr>
          <a:xfrm>
            <a:off x="8604414" y="4637822"/>
            <a:ext cx="183590" cy="183589"/>
          </a:xfrm>
          <a:prstGeom prst="rect">
            <a:avLst/>
          </a:prstGeom>
        </p:spPr>
      </p:pic>
      <p:sp>
        <p:nvSpPr>
          <p:cNvPr id="850" name="Shape 85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22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r>
              <a:t>Порядок установления алиментов</a:t>
            </a:r>
          </a:p>
        </p:txBody>
      </p:sp>
      <p:grpSp>
        <p:nvGrpSpPr>
          <p:cNvPr id="111" name="Shape 111"/>
          <p:cNvGrpSpPr/>
          <p:nvPr/>
        </p:nvGrpSpPr>
        <p:grpSpPr>
          <a:xfrm>
            <a:off x="1105212" y="2318345"/>
            <a:ext cx="1619701" cy="3605213"/>
            <a:chOff x="0" y="0"/>
            <a:chExt cx="1619701" cy="3605213"/>
          </a:xfrm>
        </p:grpSpPr>
        <p:sp>
          <p:nvSpPr>
            <p:cNvPr id="112" name="Shape 112"/>
            <p:cNvSpPr/>
            <p:nvPr/>
          </p:nvSpPr>
          <p:spPr>
            <a:xfrm flipV="1">
              <a:off x="10349" y="1728787"/>
              <a:ext cx="1609351" cy="1876425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933"/>
                <a:gd name="ODFBottom" fmla="val 1182"/>
                <a:gd name="ODFWidth" fmla="val 933"/>
                <a:gd name="ODFHeight" fmla="val 1182"/>
              </a:gdLst>
              <a:ahLst/>
              <a:cxnLst/>
              <a:rect l="OXMLTextRectL" t="OXMLTextRectT" r="OXMLTextRectR" b="OXMLTextRect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prstDash val="solid"/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3" name="Shape 113"/>
            <p:cNvSpPr/>
            <p:nvPr/>
          </p:nvSpPr>
          <p:spPr>
            <a:xfrm>
              <a:off x="0" y="0"/>
              <a:ext cx="1609352" cy="1876425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933"/>
                <a:gd name="ODFBottom" fmla="val 1182"/>
                <a:gd name="ODFWidth" fmla="val 933"/>
                <a:gd name="ODFHeight" fmla="val 1182"/>
              </a:gdLst>
              <a:ahLst/>
              <a:cxnLst/>
              <a:rect l="OXMLTextRectL" t="OXMLTextRectT" r="OXMLTextRectR" b="OXMLTextRectB"/>
              <a:pathLst>
                <a:path w="933" h="1182">
                  <a:moveTo>
                    <a:pt x="118" y="1044"/>
                  </a:moveTo>
                  <a:lnTo>
                    <a:pt x="128" y="340"/>
                  </a:lnTo>
                  <a:cubicBezTo>
                    <a:pt x="134" y="214"/>
                    <a:pt x="182" y="212"/>
                    <a:pt x="264" y="210"/>
                  </a:cubicBezTo>
                  <a:lnTo>
                    <a:pt x="720" y="202"/>
                  </a:lnTo>
                  <a:lnTo>
                    <a:pt x="720" y="320"/>
                  </a:lnTo>
                  <a:lnTo>
                    <a:pt x="933" y="153"/>
                  </a:lnTo>
                  <a:lnTo>
                    <a:pt x="712" y="0"/>
                  </a:lnTo>
                  <a:lnTo>
                    <a:pt x="714" y="92"/>
                  </a:lnTo>
                  <a:cubicBezTo>
                    <a:pt x="714" y="92"/>
                    <a:pt x="406" y="94"/>
                    <a:pt x="234" y="94"/>
                  </a:cubicBezTo>
                  <a:cubicBezTo>
                    <a:pt x="60" y="96"/>
                    <a:pt x="2" y="156"/>
                    <a:pt x="0" y="298"/>
                  </a:cubicBezTo>
                  <a:lnTo>
                    <a:pt x="0" y="1058"/>
                  </a:lnTo>
                  <a:cubicBezTo>
                    <a:pt x="20" y="1182"/>
                    <a:pt x="93" y="1170"/>
                    <a:pt x="118" y="1044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prstDash val="solid"/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14" name="Shape 114"/>
          <p:cNvSpPr/>
          <p:nvPr/>
        </p:nvSpPr>
        <p:spPr>
          <a:xfrm>
            <a:off x="3446463" y="4994870"/>
            <a:ext cx="5422899" cy="1314450"/>
          </a:xfrm>
          <a:prstGeom prst="roundRect">
            <a:avLst>
              <a:gd name="adj" fmla="val 11505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  <a:alpha val="0"/>
                </a:schemeClr>
              </a:gs>
            </a:gsLst>
          </a:gradFill>
          <a:ln w="6350">
            <a:prstDash val="sysDot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5" name="Shape 115"/>
          <p:cNvSpPr/>
          <p:nvPr/>
        </p:nvSpPr>
        <p:spPr>
          <a:xfrm>
            <a:off x="3758262" y="5516364"/>
            <a:ext cx="376237" cy="347662"/>
          </a:xfrm>
          <a:prstGeom prst="rightArrow">
            <a:avLst>
              <a:gd name="adj1" fmla="val 50000"/>
              <a:gd name="adj2" fmla="val 45091"/>
            </a:avLst>
          </a:prstGeom>
          <a:solidFill>
            <a:srgbClr val="FEFEFE"/>
          </a:soli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6" name="Shape 116"/>
          <p:cNvSpPr/>
          <p:nvPr/>
        </p:nvSpPr>
        <p:spPr>
          <a:xfrm>
            <a:off x="3408363" y="1977033"/>
            <a:ext cx="5457824" cy="1304924"/>
          </a:xfrm>
          <a:prstGeom prst="roundRect">
            <a:avLst>
              <a:gd name="adj" fmla="val 11505"/>
            </a:avLst>
          </a:prstGeom>
          <a:gradFill>
            <a:gsLst>
              <a:gs pos="0">
                <a:schemeClr val="hlink">
                  <a:alpha val="80000"/>
                </a:schemeClr>
              </a:gs>
              <a:gs pos="100000">
                <a:schemeClr val="hlink">
                  <a:gamma/>
                  <a:shade val="46275"/>
                  <a:invGamma/>
                  <a:alpha val="0"/>
                </a:schemeClr>
              </a:gs>
            </a:gsLst>
          </a:gradFill>
          <a:ln w="6350">
            <a:prstDash val="sysDot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3758262" y="2481138"/>
            <a:ext cx="376237" cy="344488"/>
          </a:xfrm>
          <a:prstGeom prst="rightArrow">
            <a:avLst>
              <a:gd name="adj1" fmla="val 50000"/>
              <a:gd name="adj2" fmla="val 45507"/>
            </a:avLst>
          </a:prstGeom>
          <a:solidFill>
            <a:srgbClr val="FEFEFE"/>
          </a:soli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2889250" y="2026244"/>
            <a:ext cx="811212" cy="649287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596"/>
              <a:gd name="ODFBottom" fmla="val 598"/>
              <a:gd name="ODFWidth" fmla="val 596"/>
              <a:gd name="ODFHeight" fmla="val 598"/>
            </a:gdLst>
            <a:ahLst/>
            <a:cxnLst/>
            <a:rect l="OXMLTextRectL" t="OXMLTextRectT" r="OXMLTextRectR" b="OXMLTextRect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>
            <a:gsLst>
              <a:gs pos="0">
                <a:schemeClr val="hlink">
                  <a:gamma/>
                  <a:tint val="48627"/>
                  <a:invGamma/>
                </a:schemeClr>
              </a:gs>
              <a:gs pos="50000">
                <a:schemeClr val="hlink">
                  <a:alpha val="0"/>
                </a:schemeClr>
              </a:gs>
              <a:gs pos="100000">
                <a:schemeClr val="hlink">
                  <a:gamma/>
                  <a:tint val="48627"/>
                  <a:invGamma/>
                </a:schemeClr>
              </a:gs>
            </a:gsLst>
          </a:gradFill>
          <a:ln w="0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9" name="Shape 119"/>
          <p:cNvSpPr/>
          <p:nvPr/>
        </p:nvSpPr>
        <p:spPr>
          <a:xfrm>
            <a:off x="2892425" y="3528020"/>
            <a:ext cx="811212" cy="649287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596"/>
              <a:gd name="ODFBottom" fmla="val 598"/>
              <a:gd name="ODFWidth" fmla="val 596"/>
              <a:gd name="ODFHeight" fmla="val 598"/>
            </a:gdLst>
            <a:ahLst/>
            <a:cxnLst/>
            <a:rect l="OXMLTextRectL" t="OXMLTextRectT" r="OXMLTextRectR" b="OXMLTextRect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>
            <a:gsLst>
              <a:gs pos="0">
                <a:schemeClr val="folHlink">
                  <a:gamma/>
                  <a:tint val="48627"/>
                  <a:invGamma/>
                </a:schemeClr>
              </a:gs>
              <a:gs pos="50000">
                <a:schemeClr val="folHlink">
                  <a:alpha val="0"/>
                </a:schemeClr>
              </a:gs>
              <a:gs pos="100000">
                <a:schemeClr val="folHlink">
                  <a:gamma/>
                  <a:tint val="48627"/>
                  <a:invGamma/>
                </a:schemeClr>
              </a:gs>
            </a:gsLst>
          </a:gradFill>
          <a:ln w="0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0" name="Shape 120"/>
          <p:cNvSpPr/>
          <p:nvPr/>
        </p:nvSpPr>
        <p:spPr>
          <a:xfrm>
            <a:off x="2873375" y="5040908"/>
            <a:ext cx="811212" cy="649287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596"/>
              <a:gd name="ODFBottom" fmla="val 598"/>
              <a:gd name="ODFWidth" fmla="val 596"/>
              <a:gd name="ODFHeight" fmla="val 598"/>
            </a:gdLst>
            <a:ahLst/>
            <a:cxnLst/>
            <a:rect l="OXMLTextRectL" t="OXMLTextRectT" r="OXMLTextRectR" b="OXMLTextRect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>
            <a:gsLst>
              <a:gs pos="0">
                <a:schemeClr val="accent2">
                  <a:gamma/>
                  <a:tint val="48627"/>
                  <a:invGamma/>
                </a:schemeClr>
              </a:gs>
              <a:gs pos="50000">
                <a:schemeClr val="accent2">
                  <a:alpha val="0"/>
                </a:schemeClr>
              </a:gs>
              <a:gs pos="100000">
                <a:schemeClr val="accent2">
                  <a:gamma/>
                  <a:tint val="48627"/>
                  <a:invGamma/>
                </a:schemeClr>
              </a:gs>
            </a:gsLst>
          </a:gradFill>
          <a:ln w="0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22" name="Shape 122"/>
          <p:cNvPicPr/>
          <p:nvPr/>
        </p:nvPicPr>
        <p:blipFill>
          <a:blip r:embed="rId2"/>
          <a:stretch/>
        </p:blipFill>
        <p:spPr>
          <a:xfrm>
            <a:off x="242888" y="3137495"/>
            <a:ext cx="1882775" cy="1879600"/>
          </a:xfrm>
          <a:prstGeom prst="rect">
            <a:avLst/>
          </a:prstGeom>
        </p:spPr>
      </p:pic>
      <p:sp>
        <p:nvSpPr>
          <p:cNvPr id="123" name="Shape 123"/>
          <p:cNvSpPr txBox="1"/>
          <p:nvPr/>
        </p:nvSpPr>
        <p:spPr>
          <a:xfrm>
            <a:off x="4678363" y="2189758"/>
            <a:ext cx="3932237" cy="923329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Родители вправе заключить соглашение о содержании своих несовершеннолетних детей.</a:t>
            </a:r>
          </a:p>
        </p:txBody>
      </p:sp>
      <p:sp>
        <p:nvSpPr>
          <p:cNvPr id="124" name="Shape 124"/>
          <p:cNvSpPr txBox="1"/>
          <p:nvPr/>
        </p:nvSpPr>
        <p:spPr>
          <a:xfrm>
            <a:off x="4257677" y="5006323"/>
            <a:ext cx="4673474" cy="1200329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случае, если родители не предоставляют содержание своим несовершеннолетним детям, алименты взыскиваются с родителей</a:t>
            </a:r>
          </a:p>
          <a:p>
            <a:pPr marL="0" indent="0" algn="ctr"/>
            <a:r>
              <a:rPr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судебном порядке.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266043" y="205575"/>
            <a:ext cx="5976664" cy="1143000"/>
          </a:xfrm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r>
              <a:rPr sz="2800"/>
              <a:t>Алименты устанавливаются одним из способов:</a:t>
            </a:r>
          </a:p>
        </p:txBody>
      </p:sp>
      <p:sp>
        <p:nvSpPr>
          <p:cNvPr id="128" name="Shape 128"/>
          <p:cNvSpPr/>
          <p:nvPr/>
        </p:nvSpPr>
        <p:spPr>
          <a:xfrm>
            <a:off x="2802987" y="2382236"/>
            <a:ext cx="3743325" cy="3743325"/>
          </a:xfrm>
          <a:prstGeom prst="ellipse">
            <a:avLst/>
          </a:prstGeom>
          <a:gradFill>
            <a:gsLst>
              <a:gs pos="0">
                <a:srgbClr val="E6E6E6"/>
              </a:gs>
              <a:gs pos="14999">
                <a:srgbClr val="7D8496"/>
              </a:gs>
              <a:gs pos="53000">
                <a:srgbClr val="E6E6E6"/>
              </a:gs>
              <a:gs pos="67999">
                <a:srgbClr val="7D8496"/>
              </a:gs>
              <a:gs pos="92999">
                <a:srgbClr val="E6E6E6"/>
              </a:gs>
              <a:gs pos="100000">
                <a:srgbClr val="FFFFFF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9" name="Shape 129"/>
          <p:cNvSpPr/>
          <p:nvPr/>
        </p:nvSpPr>
        <p:spPr>
          <a:xfrm>
            <a:off x="3254375" y="2901404"/>
            <a:ext cx="2749550" cy="2746375"/>
          </a:xfrm>
          <a:prstGeom prst="ellipse">
            <a:avLst/>
          </a:prstGeom>
          <a:gradFill>
            <a:gsLst>
              <a:gs pos="0">
                <a:srgbClr val="FFFFFF">
                  <a:gamma/>
                  <a:shade val="63137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63137"/>
                  <a:invGamma/>
                </a:srgb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30" name="Shape 130"/>
          <p:cNvGrpSpPr/>
          <p:nvPr/>
        </p:nvGrpSpPr>
        <p:grpSpPr>
          <a:xfrm>
            <a:off x="3797300" y="1896516"/>
            <a:ext cx="1631950" cy="1612900"/>
            <a:chOff x="0" y="0"/>
            <a:chExt cx="1631950" cy="1612900"/>
          </a:xfrm>
        </p:grpSpPr>
        <p:grpSp>
          <p:nvGrpSpPr>
            <p:cNvPr id="131" name="Shape 131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132" name="Shape 132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3" name="Shape 133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34" name="Shape 134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135" name="Shape 135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1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36" name="Shape 136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3333CC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37" name="Shape 137"/>
          <p:cNvGrpSpPr/>
          <p:nvPr/>
        </p:nvGrpSpPr>
        <p:grpSpPr>
          <a:xfrm>
            <a:off x="2387600" y="4299991"/>
            <a:ext cx="1631950" cy="1612900"/>
            <a:chOff x="0" y="0"/>
            <a:chExt cx="1631950" cy="1612900"/>
          </a:xfrm>
        </p:grpSpPr>
        <p:grpSp>
          <p:nvGrpSpPr>
            <p:cNvPr id="138" name="Shape 138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139" name="Shape 139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0" name="Shape 140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41" name="Shape 141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142" name="Shape 142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3" name="Shape 143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chemeClr val="accent2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44" name="Shape 144"/>
          <p:cNvGrpSpPr/>
          <p:nvPr/>
        </p:nvGrpSpPr>
        <p:grpSpPr>
          <a:xfrm>
            <a:off x="5118100" y="4299991"/>
            <a:ext cx="1631950" cy="1612900"/>
            <a:chOff x="0" y="0"/>
            <a:chExt cx="1631950" cy="1612900"/>
          </a:xfrm>
        </p:grpSpPr>
        <p:grpSp>
          <p:nvGrpSpPr>
            <p:cNvPr id="145" name="Shape 145"/>
            <p:cNvGrpSpPr/>
            <p:nvPr/>
          </p:nvGrpSpPr>
          <p:grpSpPr>
            <a:xfrm>
              <a:off x="0" y="0"/>
              <a:ext cx="1631950" cy="1612900"/>
              <a:chOff x="0" y="0"/>
              <a:chExt cx="1631950" cy="1612900"/>
            </a:xfrm>
          </p:grpSpPr>
          <p:sp>
            <p:nvSpPr>
              <p:cNvPr id="146" name="Shape 146"/>
              <p:cNvSpPr/>
              <p:nvPr/>
            </p:nvSpPr>
            <p:spPr>
              <a:xfrm>
                <a:off x="0" y="0"/>
                <a:ext cx="1631950" cy="1612900"/>
              </a:xfrm>
              <a:prstGeom prst="ellipse">
                <a:avLst/>
              </a:prstGeom>
              <a:solidFill>
                <a:schemeClr val="hlink">
                  <a:alpha val="10001"/>
                </a:scheme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47" name="Shape 147"/>
              <p:cNvSpPr/>
              <p:nvPr/>
            </p:nvSpPr>
            <p:spPr>
              <a:xfrm>
                <a:off x="36755" y="36790"/>
                <a:ext cx="1561379" cy="1542262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  <p:grpSp>
          <p:nvGrpSpPr>
            <p:cNvPr id="148" name="Shape 148"/>
            <p:cNvGrpSpPr/>
            <p:nvPr/>
          </p:nvGrpSpPr>
          <p:grpSpPr>
            <a:xfrm>
              <a:off x="72041" y="70638"/>
              <a:ext cx="1508451" cy="1492226"/>
              <a:chOff x="0" y="0"/>
              <a:chExt cx="1508451" cy="1492226"/>
            </a:xfrm>
          </p:grpSpPr>
          <p:sp>
            <p:nvSpPr>
              <p:cNvPr id="149" name="Shape 149"/>
              <p:cNvSpPr/>
              <p:nvPr/>
            </p:nvSpPr>
            <p:spPr>
              <a:xfrm>
                <a:off x="0" y="0"/>
                <a:ext cx="1508451" cy="1492226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0" name="Shape 150"/>
              <p:cNvSpPr/>
              <p:nvPr/>
            </p:nvSpPr>
            <p:spPr>
              <a:xfrm>
                <a:off x="33974" y="34038"/>
                <a:ext cx="1443220" cy="1426873"/>
              </a:xfrm>
              <a:prstGeom prst="ellipse">
                <a:avLst/>
              </a:prstGeom>
              <a:solidFill>
                <a:srgbClr val="817E00">
                  <a:alpha val="10001"/>
                </a:srgbClr>
              </a:solidFill>
              <a:ln w="57150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51" name="Shape 151"/>
          <p:cNvGrpSpPr/>
          <p:nvPr/>
        </p:nvGrpSpPr>
        <p:grpSpPr>
          <a:xfrm>
            <a:off x="3535486" y="1766087"/>
            <a:ext cx="2132409" cy="1913488"/>
            <a:chOff x="0" y="0"/>
            <a:chExt cx="2132409" cy="1913488"/>
          </a:xfrm>
        </p:grpSpPr>
        <p:sp>
          <p:nvSpPr>
            <p:cNvPr id="152" name="Shape 152"/>
            <p:cNvSpPr/>
            <p:nvPr/>
          </p:nvSpPr>
          <p:spPr>
            <a:xfrm>
              <a:off x="56788" y="82633"/>
              <a:ext cx="2033029" cy="183085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gamma/>
                    <a:shade val="31765"/>
                    <a:invGamma/>
                  </a:scheme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54" name="Shape 154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2132409" cy="1663004"/>
            </a:xfrm>
            <a:prstGeom prst="rect">
              <a:avLst/>
            </a:prstGeom>
          </p:spPr>
        </p:pic>
      </p:grpSp>
      <p:grpSp>
        <p:nvGrpSpPr>
          <p:cNvPr id="155" name="Shape 155"/>
          <p:cNvGrpSpPr/>
          <p:nvPr/>
        </p:nvGrpSpPr>
        <p:grpSpPr>
          <a:xfrm>
            <a:off x="2139161" y="3962521"/>
            <a:ext cx="2012371" cy="2022807"/>
            <a:chOff x="0" y="0"/>
            <a:chExt cx="2012371" cy="2022807"/>
          </a:xfrm>
        </p:grpSpPr>
        <p:sp>
          <p:nvSpPr>
            <p:cNvPr id="156" name="Shape 156"/>
            <p:cNvSpPr/>
            <p:nvPr/>
          </p:nvSpPr>
          <p:spPr>
            <a:xfrm>
              <a:off x="53591" y="87354"/>
              <a:ext cx="1918586" cy="1935453"/>
            </a:xfrm>
            <a:prstGeom prst="ellipse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gamma/>
                    <a:shade val="31765"/>
                    <a:invGamma/>
                  </a:scheme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58" name="Shape 158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2012371" cy="1758014"/>
            </a:xfrm>
            <a:prstGeom prst="rect">
              <a:avLst/>
            </a:prstGeom>
          </p:spPr>
        </p:pic>
      </p:grpSp>
      <p:grpSp>
        <p:nvGrpSpPr>
          <p:cNvPr id="159" name="Shape 159"/>
          <p:cNvGrpSpPr/>
          <p:nvPr/>
        </p:nvGrpSpPr>
        <p:grpSpPr>
          <a:xfrm>
            <a:off x="5219700" y="4361904"/>
            <a:ext cx="1466850" cy="1447800"/>
            <a:chOff x="0" y="0"/>
            <a:chExt cx="1466850" cy="1447800"/>
          </a:xfrm>
        </p:grpSpPr>
        <p:sp>
          <p:nvSpPr>
            <p:cNvPr id="160" name="Shape 160"/>
            <p:cNvSpPr/>
            <p:nvPr/>
          </p:nvSpPr>
          <p:spPr>
            <a:xfrm>
              <a:off x="39063" y="62523"/>
              <a:ext cx="1398488" cy="1385277"/>
            </a:xfrm>
            <a:prstGeom prst="ellipse">
              <a:avLst/>
            </a:prstGeom>
            <a:gradFill>
              <a:gsLst>
                <a:gs pos="0">
                  <a:srgbClr val="0099CC"/>
                </a:gs>
                <a:gs pos="100000">
                  <a:srgbClr val="0099CC">
                    <a:gamma/>
                    <a:shade val="31765"/>
                    <a:invGamma/>
                  </a:srgb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62" name="Shape 162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1466850" cy="1258277"/>
            </a:xfrm>
            <a:prstGeom prst="rect">
              <a:avLst/>
            </a:prstGeom>
          </p:spPr>
        </p:pic>
      </p:grpSp>
      <p:grpSp>
        <p:nvGrpSpPr>
          <p:cNvPr id="163" name="Shape 163"/>
          <p:cNvGrpSpPr/>
          <p:nvPr/>
        </p:nvGrpSpPr>
        <p:grpSpPr>
          <a:xfrm>
            <a:off x="4876745" y="3948268"/>
            <a:ext cx="2048198" cy="2070477"/>
            <a:chOff x="0" y="0"/>
            <a:chExt cx="2048198" cy="2070477"/>
          </a:xfrm>
        </p:grpSpPr>
        <p:sp>
          <p:nvSpPr>
            <p:cNvPr id="164" name="Shape 164"/>
            <p:cNvSpPr/>
            <p:nvPr/>
          </p:nvSpPr>
          <p:spPr>
            <a:xfrm>
              <a:off x="54545" y="89413"/>
              <a:ext cx="1952743" cy="1981064"/>
            </a:xfrm>
            <a:prstGeom prst="ellipse">
              <a:avLst/>
            </a:prstGeom>
            <a:gradFill>
              <a:gsLst>
                <a:gs pos="0">
                  <a:schemeClr val="hlink"/>
                </a:gs>
                <a:gs pos="100000">
                  <a:schemeClr val="hlink">
                    <a:gamma/>
                    <a:shade val="31765"/>
                    <a:invGamma/>
                  </a:schemeClr>
                </a:gs>
              </a:gsLst>
            </a:gradFill>
            <a:ln w="38100">
              <a:solidFill>
                <a:srgbClr val="F8F8F8">
                  <a:alpha val="80000"/>
                </a:srgbClr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166" name="Shape 166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2048198" cy="1799444"/>
            </a:xfrm>
            <a:prstGeom prst="rect">
              <a:avLst/>
            </a:prstGeom>
          </p:spPr>
        </p:pic>
      </p:grpSp>
      <p:sp>
        <p:nvSpPr>
          <p:cNvPr id="167" name="Shape 167"/>
          <p:cNvSpPr/>
          <p:nvPr/>
        </p:nvSpPr>
        <p:spPr>
          <a:xfrm>
            <a:off x="5301100" y="4334306"/>
            <a:ext cx="1453366" cy="12003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endParaRPr sz="18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0" indent="0" algn="l"/>
            <a:r>
              <a:rPr sz="18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в твердой денежной сумме 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2266577" y="4298710"/>
            <a:ext cx="1662222" cy="147732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8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одновременно в долях и в твердой денежной сумме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9" name="Shape 169"/>
          <p:cNvSpPr/>
          <p:nvPr/>
        </p:nvSpPr>
        <p:spPr>
          <a:xfrm>
            <a:off x="3839676" y="2113600"/>
            <a:ext cx="1506858" cy="132343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6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в долевом отношении к заработку и (или) другому доходу </a:t>
            </a:r>
            <a:endParaRPr sz="1600" b="1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0" name="Shape 17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/>
        </p:nvSpPr>
        <p:spPr>
          <a:xfrm>
            <a:off x="2336800" y="4033539"/>
            <a:ext cx="1900238" cy="1376362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735"/>
              <a:gd name="ODFBottom" fmla="val 532"/>
              <a:gd name="ODFWidth" fmla="val 735"/>
              <a:gd name="ODFHeight" fmla="val 532"/>
            </a:gdLst>
            <a:ahLst/>
            <a:cxnLst/>
            <a:rect l="OXMLTextRectL" t="OXMLTextRectT" r="OXMLTextRectR" b="OXMLTextRect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</a:gradFill>
          <a:ln w="9525"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3" name="Shape 173"/>
          <p:cNvSpPr/>
          <p:nvPr/>
        </p:nvSpPr>
        <p:spPr>
          <a:xfrm>
            <a:off x="4256088" y="3968452"/>
            <a:ext cx="366712" cy="1562100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142"/>
              <a:gd name="ODFBottom" fmla="val 604"/>
              <a:gd name="ODFWidth" fmla="val 142"/>
              <a:gd name="ODFHeight" fmla="val 604"/>
            </a:gdLst>
            <a:ahLst/>
            <a:cxnLst/>
            <a:rect l="OXMLTextRectL" t="OXMLTextRectT" r="OXMLTextRectR" b="OXMLTextRect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</a:gradFill>
          <a:ln w="9525"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74" name="Shape 174"/>
          <p:cNvSpPr/>
          <p:nvPr/>
        </p:nvSpPr>
        <p:spPr>
          <a:xfrm flipH="1">
            <a:off x="4656138" y="4033539"/>
            <a:ext cx="1900237" cy="1376362"/>
          </a:xfrm>
          <a:custGeom>
            <a:avLst/>
            <a:gdLst>
              <a:gd name="OXMLTextRectL" fmla="val 0"/>
              <a:gd name="OXMLTextRectT" fmla="val 0"/>
              <a:gd name="OXMLTextRectR" fmla="val w"/>
              <a:gd name="OXMLTextRectB" fmla="val h"/>
              <a:gd name="COTextRectL" fmla="*/ OXMLTextRectL 1 w"/>
              <a:gd name="COTextRectT" fmla="*/ OXMLTextRectT 1 h"/>
              <a:gd name="COTextRectR" fmla="*/ OXMLTextRectR 1 w"/>
              <a:gd name="COTextRectB" fmla="*/ OXMLTextRectB 1 h"/>
              <a:gd name="ODFLeft" fmla="val 0"/>
              <a:gd name="ODFTop" fmla="val 0"/>
              <a:gd name="ODFRight" fmla="val 735"/>
              <a:gd name="ODFBottom" fmla="val 532"/>
              <a:gd name="ODFWidth" fmla="val 735"/>
              <a:gd name="ODFHeight" fmla="val 532"/>
            </a:gdLst>
            <a:ahLst/>
            <a:cxnLst/>
            <a:rect l="OXMLTextRectL" t="OXMLTextRectT" r="OXMLTextRectR" b="OXMLTextRectB"/>
            <a:pathLst>
              <a:path w="735" h="532">
                <a:moveTo>
                  <a:pt x="0" y="0"/>
                </a:moveTo>
                <a:cubicBezTo>
                  <a:pt x="0" y="0"/>
                  <a:pt x="85" y="216"/>
                  <a:pt x="382" y="202"/>
                </a:cubicBezTo>
                <a:cubicBezTo>
                  <a:pt x="479" y="202"/>
                  <a:pt x="577" y="202"/>
                  <a:pt x="577" y="202"/>
                </a:cubicBezTo>
                <a:cubicBezTo>
                  <a:pt x="577" y="202"/>
                  <a:pt x="639" y="201"/>
                  <a:pt x="637" y="249"/>
                </a:cubicBezTo>
                <a:cubicBezTo>
                  <a:pt x="638" y="325"/>
                  <a:pt x="639" y="402"/>
                  <a:pt x="639" y="402"/>
                </a:cubicBezTo>
                <a:lnTo>
                  <a:pt x="598" y="400"/>
                </a:lnTo>
                <a:lnTo>
                  <a:pt x="669" y="532"/>
                </a:lnTo>
                <a:lnTo>
                  <a:pt x="735" y="402"/>
                </a:lnTo>
                <a:lnTo>
                  <a:pt x="696" y="402"/>
                </a:lnTo>
                <a:cubicBezTo>
                  <a:pt x="696" y="402"/>
                  <a:pt x="695" y="314"/>
                  <a:pt x="694" y="226"/>
                </a:cubicBezTo>
                <a:cubicBezTo>
                  <a:pt x="687" y="160"/>
                  <a:pt x="616" y="150"/>
                  <a:pt x="616" y="150"/>
                </a:cubicBezTo>
                <a:cubicBezTo>
                  <a:pt x="556" y="137"/>
                  <a:pt x="473" y="153"/>
                  <a:pt x="335" y="149"/>
                </a:cubicBezTo>
                <a:cubicBezTo>
                  <a:pt x="110" y="126"/>
                  <a:pt x="69" y="0"/>
                  <a:pt x="69" y="0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1"/>
              </a:gs>
            </a:gsLst>
          </a:gradFill>
          <a:ln w="9525"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75" name="Shape 175"/>
          <p:cNvGrpSpPr/>
          <p:nvPr/>
        </p:nvGrpSpPr>
        <p:grpSpPr>
          <a:xfrm>
            <a:off x="887661" y="1437549"/>
            <a:ext cx="6736854" cy="1358888"/>
            <a:chOff x="0" y="0"/>
            <a:chExt cx="6736854" cy="1358888"/>
          </a:xfrm>
        </p:grpSpPr>
        <p:sp>
          <p:nvSpPr>
            <p:cNvPr id="176" name="Shape 176"/>
            <p:cNvSpPr/>
            <p:nvPr/>
          </p:nvSpPr>
          <p:spPr>
            <a:xfrm>
              <a:off x="0" y="0"/>
              <a:ext cx="6736854" cy="1358888"/>
            </a:xfrm>
            <a:prstGeom prst="roundRect">
              <a:avLst>
                <a:gd name="adj" fmla="val 11921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</a:gradFill>
            <a:ln w="25400">
              <a:solidFill>
                <a:srgbClr val="FFFFFF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7" name="Shape 177"/>
            <p:cNvSpPr/>
            <p:nvPr/>
          </p:nvSpPr>
          <p:spPr>
            <a:xfrm>
              <a:off x="423086" y="87888"/>
              <a:ext cx="3352154" cy="679444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96"/>
                <a:gd name="ODFBottom" fmla="val 598"/>
                <a:gd name="ODFWidth" fmla="val 596"/>
                <a:gd name="ODFHeight" fmla="val 598"/>
              </a:gdLst>
              <a:ahLst/>
              <a:cxnLst/>
              <a:rect l="OXMLTextRectL" t="OXMLTextRectT" r="OXMLTextRectR" b="OXMLTextRect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gamma/>
                    <a:tint val="48627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48627"/>
                    <a:invGamma/>
                  </a:schemeClr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8" name="Shape 178"/>
          <p:cNvGrpSpPr/>
          <p:nvPr/>
        </p:nvGrpSpPr>
        <p:grpSpPr>
          <a:xfrm>
            <a:off x="835708" y="3078042"/>
            <a:ext cx="6840760" cy="1322387"/>
            <a:chOff x="0" y="0"/>
            <a:chExt cx="6840760" cy="1322387"/>
          </a:xfrm>
        </p:grpSpPr>
        <p:sp>
          <p:nvSpPr>
            <p:cNvPr id="179" name="Shape 179"/>
            <p:cNvSpPr/>
            <p:nvPr/>
          </p:nvSpPr>
          <p:spPr>
            <a:xfrm>
              <a:off x="0" y="0"/>
              <a:ext cx="6840760" cy="1322387"/>
            </a:xfrm>
            <a:prstGeom prst="roundRect">
              <a:avLst>
                <a:gd name="adj" fmla="val 11921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</a:gradFill>
            <a:ln w="25400">
              <a:solidFill>
                <a:srgbClr val="FFFFFF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0" name="Shape 180"/>
            <p:cNvSpPr/>
            <p:nvPr/>
          </p:nvSpPr>
          <p:spPr>
            <a:xfrm>
              <a:off x="429612" y="85527"/>
              <a:ext cx="3403857" cy="661193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96"/>
                <a:gd name="ODFBottom" fmla="val 598"/>
                <a:gd name="ODFWidth" fmla="val 596"/>
                <a:gd name="ODFHeight" fmla="val 598"/>
              </a:gdLst>
              <a:ahLst/>
              <a:cxnLst/>
              <a:rect l="OXMLTextRectL" t="OXMLTextRectT" r="OXMLTextRectR" b="OXMLTextRect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gamma/>
                    <a:tint val="48627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48627"/>
                    <a:invGamma/>
                  </a:schemeClr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1" name="Shape 181"/>
          <p:cNvGrpSpPr/>
          <p:nvPr/>
        </p:nvGrpSpPr>
        <p:grpSpPr>
          <a:xfrm>
            <a:off x="835708" y="4767319"/>
            <a:ext cx="6840760" cy="1322387"/>
            <a:chOff x="0" y="0"/>
            <a:chExt cx="6840760" cy="1322387"/>
          </a:xfrm>
        </p:grpSpPr>
        <p:sp>
          <p:nvSpPr>
            <p:cNvPr id="182" name="Shape 182"/>
            <p:cNvSpPr/>
            <p:nvPr/>
          </p:nvSpPr>
          <p:spPr>
            <a:xfrm>
              <a:off x="0" y="0"/>
              <a:ext cx="6840760" cy="1322387"/>
            </a:xfrm>
            <a:prstGeom prst="roundRect">
              <a:avLst>
                <a:gd name="adj" fmla="val 11921"/>
              </a:avLst>
            </a:prstGeom>
            <a:gradFill>
              <a:gsLst>
                <a:gs pos="0">
                  <a:schemeClr val="hlink"/>
                </a:gs>
                <a:gs pos="100000">
                  <a:schemeClr val="hlink">
                    <a:gamma/>
                    <a:shade val="69804"/>
                    <a:invGamma/>
                  </a:schemeClr>
                </a:gs>
              </a:gsLst>
            </a:gradFill>
            <a:ln w="25400">
              <a:solidFill>
                <a:srgbClr val="FFFFFF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3" name="Shape 183"/>
            <p:cNvSpPr/>
            <p:nvPr/>
          </p:nvSpPr>
          <p:spPr>
            <a:xfrm>
              <a:off x="429612" y="85527"/>
              <a:ext cx="3403857" cy="661193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596"/>
                <a:gd name="ODFBottom" fmla="val 598"/>
                <a:gd name="ODFWidth" fmla="val 596"/>
                <a:gd name="ODFHeight" fmla="val 598"/>
              </a:gdLst>
              <a:ahLst/>
              <a:cxnLst/>
              <a:rect l="OXMLTextRectL" t="OXMLTextRectT" r="OXMLTextRectR" b="OXMLTextRect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>
              <a:gsLst>
                <a:gs pos="0">
                  <a:schemeClr val="hlink">
                    <a:gamma/>
                    <a:tint val="48627"/>
                    <a:invGamma/>
                  </a:schemeClr>
                </a:gs>
                <a:gs pos="50000">
                  <a:schemeClr val="hlink">
                    <a:alpha val="0"/>
                  </a:schemeClr>
                </a:gs>
                <a:gs pos="100000">
                  <a:schemeClr val="hlink">
                    <a:gamma/>
                    <a:tint val="48627"/>
                    <a:invGamma/>
                  </a:schemeClr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4" name="Shape 184"/>
          <p:cNvSpPr/>
          <p:nvPr/>
        </p:nvSpPr>
        <p:spPr>
          <a:xfrm>
            <a:off x="611561" y="188640"/>
            <a:ext cx="5944814" cy="114621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32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Заключение соглашения об уплате алиментов</a:t>
            </a:r>
          </a:p>
        </p:txBody>
      </p:sp>
      <p:sp>
        <p:nvSpPr>
          <p:cNvPr id="185" name="Shape 185"/>
          <p:cNvSpPr/>
          <p:nvPr/>
        </p:nvSpPr>
        <p:spPr>
          <a:xfrm>
            <a:off x="1532248" y="1701745"/>
            <a:ext cx="5632039" cy="68505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18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Соглашение должно быть заключено в письменной форме и удостоверено у нотариуса. </a:t>
            </a:r>
          </a:p>
        </p:txBody>
      </p:sp>
      <p:sp>
        <p:nvSpPr>
          <p:cNvPr id="186" name="Shape 186"/>
          <p:cNvSpPr/>
          <p:nvPr/>
        </p:nvSpPr>
        <p:spPr>
          <a:xfrm>
            <a:off x="1115617" y="2973903"/>
            <a:ext cx="6231023" cy="138037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endParaRPr sz="1800">
              <a:solidFill>
                <a:schemeClr val="tx1"/>
              </a:solidFill>
              <a:latin typeface="Calibri"/>
              <a:ea typeface="Calibri"/>
              <a:cs typeface="Calibri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18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При несоблюдении указанных требований соглашение является ничтожным (п. 1 ст. 100 СК РФ; п. 3 ст. 163, п. 1 ст. 166 ГК РФ).</a:t>
            </a:r>
          </a:p>
        </p:txBody>
      </p:sp>
      <p:sp>
        <p:nvSpPr>
          <p:cNvPr id="187" name="Shape 187"/>
          <p:cNvSpPr/>
          <p:nvPr/>
        </p:nvSpPr>
        <p:spPr>
          <a:xfrm flipH="1">
            <a:off x="1115615" y="4852848"/>
            <a:ext cx="6336703" cy="12003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8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Установленные по соглашению размер алиментов не может быть ниже размера алиментов, взыскиваемых в судебном порядке, а также подлежит индексации в соответствии с этим соглашением.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88" name="Shape 18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r>
              <a:rPr sz="3200"/>
              <a:t>Взыскание алиментов в судебном порядке</a:t>
            </a:r>
          </a:p>
        </p:txBody>
      </p:sp>
      <p:sp>
        <p:nvSpPr>
          <p:cNvPr id="191" name="Shape 191"/>
          <p:cNvSpPr/>
          <p:nvPr/>
        </p:nvSpPr>
        <p:spPr>
          <a:xfrm rot="5400000">
            <a:off x="3425907" y="3666302"/>
            <a:ext cx="2224086" cy="908050"/>
          </a:xfrm>
          <a:prstGeom prst="triangle">
            <a:avLst>
              <a:gd name="adj" fmla="val 50000"/>
            </a:avLst>
          </a:prstGeom>
          <a:gradFill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92" name="Shape 192"/>
          <p:cNvGrpSpPr/>
          <p:nvPr/>
        </p:nvGrpSpPr>
        <p:grpSpPr>
          <a:xfrm>
            <a:off x="517525" y="2507364"/>
            <a:ext cx="3657600" cy="892174"/>
            <a:chOff x="0" y="0"/>
            <a:chExt cx="3657600" cy="892174"/>
          </a:xfrm>
        </p:grpSpPr>
        <p:sp>
          <p:nvSpPr>
            <p:cNvPr id="193" name="Shape 193"/>
            <p:cNvSpPr/>
            <p:nvPr/>
          </p:nvSpPr>
          <p:spPr>
            <a:xfrm>
              <a:off x="0" y="0"/>
              <a:ext cx="3657600" cy="892174"/>
            </a:xfrm>
            <a:prstGeom prst="roundRect">
              <a:avLst>
                <a:gd name="adj" fmla="val 17509"/>
              </a:avLst>
            </a:prstGeom>
            <a:gradFill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94" name="Shape 194"/>
            <p:cNvGrpSpPr/>
            <p:nvPr/>
          </p:nvGrpSpPr>
          <p:grpSpPr>
            <a:xfrm>
              <a:off x="9013" y="27880"/>
              <a:ext cx="3644080" cy="825261"/>
              <a:chOff x="0" y="0"/>
              <a:chExt cx="3644080" cy="825261"/>
            </a:xfrm>
          </p:grpSpPr>
          <p:sp>
            <p:nvSpPr>
              <p:cNvPr id="195" name="Shape 195"/>
              <p:cNvSpPr/>
              <p:nvPr/>
            </p:nvSpPr>
            <p:spPr>
              <a:xfrm>
                <a:off x="0" y="611511"/>
                <a:ext cx="3644080" cy="213750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</a:gradFill>
              <a:ln w="9525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6" name="Shape 196"/>
              <p:cNvSpPr/>
              <p:nvPr/>
            </p:nvSpPr>
            <p:spPr>
              <a:xfrm>
                <a:off x="0" y="0"/>
                <a:ext cx="3644080" cy="213749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</a:gradFill>
              <a:ln w="9525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97" name="Shape 197"/>
          <p:cNvGrpSpPr/>
          <p:nvPr/>
        </p:nvGrpSpPr>
        <p:grpSpPr>
          <a:xfrm>
            <a:off x="517525" y="3499549"/>
            <a:ext cx="3657600" cy="866201"/>
            <a:chOff x="0" y="0"/>
            <a:chExt cx="3657600" cy="866201"/>
          </a:xfrm>
        </p:grpSpPr>
        <p:sp>
          <p:nvSpPr>
            <p:cNvPr id="198" name="Shape 198"/>
            <p:cNvSpPr/>
            <p:nvPr/>
          </p:nvSpPr>
          <p:spPr>
            <a:xfrm>
              <a:off x="0" y="0"/>
              <a:ext cx="3657600" cy="866201"/>
            </a:xfrm>
            <a:prstGeom prst="roundRect">
              <a:avLst>
                <a:gd name="adj" fmla="val 17509"/>
              </a:avLst>
            </a:prstGeom>
            <a:gradFill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99" name="Shape 199"/>
            <p:cNvGrpSpPr/>
            <p:nvPr/>
          </p:nvGrpSpPr>
          <p:grpSpPr>
            <a:xfrm>
              <a:off x="9013" y="27068"/>
              <a:ext cx="3644080" cy="801236"/>
              <a:chOff x="0" y="0"/>
              <a:chExt cx="3644080" cy="801236"/>
            </a:xfrm>
          </p:grpSpPr>
          <p:sp>
            <p:nvSpPr>
              <p:cNvPr id="200" name="Shape 200"/>
              <p:cNvSpPr/>
              <p:nvPr/>
            </p:nvSpPr>
            <p:spPr>
              <a:xfrm>
                <a:off x="0" y="593708"/>
                <a:ext cx="3644080" cy="20752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</a:gradFill>
              <a:ln w="9525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1" name="Shape 201"/>
              <p:cNvSpPr/>
              <p:nvPr/>
            </p:nvSpPr>
            <p:spPr>
              <a:xfrm>
                <a:off x="0" y="0"/>
                <a:ext cx="3644080" cy="207527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</a:gradFill>
              <a:ln w="9525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202" name="Shape 202"/>
          <p:cNvGrpSpPr/>
          <p:nvPr/>
        </p:nvGrpSpPr>
        <p:grpSpPr>
          <a:xfrm>
            <a:off x="508614" y="4456030"/>
            <a:ext cx="3657600" cy="1061201"/>
            <a:chOff x="0" y="0"/>
            <a:chExt cx="3657600" cy="1061201"/>
          </a:xfrm>
        </p:grpSpPr>
        <p:sp>
          <p:nvSpPr>
            <p:cNvPr id="203" name="Shape 203"/>
            <p:cNvSpPr/>
            <p:nvPr/>
          </p:nvSpPr>
          <p:spPr>
            <a:xfrm>
              <a:off x="0" y="0"/>
              <a:ext cx="3657600" cy="1061201"/>
            </a:xfrm>
            <a:prstGeom prst="roundRect">
              <a:avLst>
                <a:gd name="adj" fmla="val 17509"/>
              </a:avLst>
            </a:prstGeom>
            <a:gradFill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04" name="Shape 204"/>
            <p:cNvGrpSpPr/>
            <p:nvPr/>
          </p:nvGrpSpPr>
          <p:grpSpPr>
            <a:xfrm>
              <a:off x="9013" y="33162"/>
              <a:ext cx="3644080" cy="981611"/>
              <a:chOff x="0" y="0"/>
              <a:chExt cx="3644080" cy="981611"/>
            </a:xfrm>
          </p:grpSpPr>
          <p:sp>
            <p:nvSpPr>
              <p:cNvPr id="205" name="Shape 205"/>
              <p:cNvSpPr/>
              <p:nvPr/>
            </p:nvSpPr>
            <p:spPr>
              <a:xfrm>
                <a:off x="0" y="727365"/>
                <a:ext cx="3644080" cy="25424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</a:gradFill>
              <a:ln w="9525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06" name="Shape 206"/>
              <p:cNvSpPr/>
              <p:nvPr/>
            </p:nvSpPr>
            <p:spPr>
              <a:xfrm>
                <a:off x="0" y="0"/>
                <a:ext cx="3644080" cy="25424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</a:gradFill>
              <a:ln w="9525">
                <a:noFill/>
                <a:headEnd type="none" w="med" len="med"/>
                <a:tailEnd type="none" w="med" len="med"/>
              </a:ln>
            </p:spPr>
            <p:txBody>
              <a:bodyPr wrap="none" lIns="91440" tIns="45720" rIns="91440" bIns="45720" anchor="ctr"/>
              <a:lstStyle/>
              <a:p>
                <a:pPr marL="0" indent="0" algn="l"/>
                <a:endPara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207" name="Shape 207"/>
          <p:cNvSpPr txBox="1"/>
          <p:nvPr/>
        </p:nvSpPr>
        <p:spPr>
          <a:xfrm>
            <a:off x="1170732" y="2604764"/>
            <a:ext cx="2533154" cy="730969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4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Альтернативная подсудность</a:t>
            </a:r>
          </a:p>
          <a:p>
            <a:pPr marL="0" indent="0" algn="ctr"/>
            <a:r>
              <a:rPr sz="11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(по месту жительства Истца либо Ответчика)</a:t>
            </a:r>
          </a:p>
        </p:txBody>
      </p:sp>
      <p:sp>
        <p:nvSpPr>
          <p:cNvPr id="208" name="Shape 208"/>
          <p:cNvSpPr txBox="1"/>
          <p:nvPr/>
        </p:nvSpPr>
        <p:spPr>
          <a:xfrm>
            <a:off x="1043608" y="3621787"/>
            <a:ext cx="2808312" cy="738663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400" b="1">
                <a:solidFill>
                  <a:srgbClr val="FFFFFF"/>
                </a:solidFill>
                <a:latin typeface="+mn-lt"/>
                <a:ea typeface="+mn-ea"/>
                <a:cs typeface="+mn-cs"/>
              </a:rPr>
              <a:t>Освобождение от госпошлины (при снижении/освобождении алиментов подлежит уплате)</a:t>
            </a:r>
          </a:p>
        </p:txBody>
      </p:sp>
      <p:sp>
        <p:nvSpPr>
          <p:cNvPr id="209" name="Shape 209"/>
          <p:cNvSpPr/>
          <p:nvPr/>
        </p:nvSpPr>
        <p:spPr>
          <a:xfrm>
            <a:off x="5053013" y="2510537"/>
            <a:ext cx="3395662" cy="2616200"/>
          </a:xfrm>
          <a:prstGeom prst="flowChartAlternateProcess">
            <a:avLst/>
          </a:prstGeom>
          <a:gradFill>
            <a:gsLst>
              <a:gs pos="0">
                <a:srgbClr val="FFFFFF">
                  <a:gamma/>
                  <a:shade val="8902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9020"/>
                  <a:invGamma/>
                </a:srgb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0" name="Shape 210"/>
          <p:cNvSpPr/>
          <p:nvPr/>
        </p:nvSpPr>
        <p:spPr>
          <a:xfrm>
            <a:off x="5218113" y="3260832"/>
            <a:ext cx="3230562" cy="1295868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>
              <a:lnSpc>
                <a:spcPct val="110000"/>
              </a:lnSpc>
            </a:pPr>
            <a:r>
              <a:rPr sz="18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Алименты могут быть взысканы через суд в порядке приказного либо искового производства</a:t>
            </a:r>
            <a:endParaRPr sz="140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896938" y="5302949"/>
            <a:ext cx="7123111" cy="369332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800" b="1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213" name="Shape 213"/>
          <p:cNvPicPr/>
          <p:nvPr/>
        </p:nvPicPr>
        <p:blipFill>
          <a:blip r:embed="rId2"/>
          <a:stretch/>
        </p:blipFill>
        <p:spPr>
          <a:xfrm>
            <a:off x="676275" y="2796287"/>
            <a:ext cx="498475" cy="508000"/>
          </a:xfrm>
          <a:prstGeom prst="rect">
            <a:avLst/>
          </a:prstGeom>
        </p:spPr>
      </p:pic>
      <p:pic>
        <p:nvPicPr>
          <p:cNvPr id="215" name="Shape 215"/>
          <p:cNvPicPr/>
          <p:nvPr/>
        </p:nvPicPr>
        <p:blipFill>
          <a:blip r:embed="rId2"/>
          <a:stretch/>
        </p:blipFill>
        <p:spPr>
          <a:xfrm>
            <a:off x="676275" y="3582099"/>
            <a:ext cx="498475" cy="508000"/>
          </a:xfrm>
          <a:prstGeom prst="rect">
            <a:avLst/>
          </a:prstGeom>
        </p:spPr>
      </p:pic>
      <p:pic>
        <p:nvPicPr>
          <p:cNvPr id="217" name="Shape 217"/>
          <p:cNvPicPr/>
          <p:nvPr/>
        </p:nvPicPr>
        <p:blipFill>
          <a:blip r:embed="rId2"/>
          <a:stretch/>
        </p:blipFill>
        <p:spPr>
          <a:xfrm>
            <a:off x="676275" y="4369499"/>
            <a:ext cx="498475" cy="508000"/>
          </a:xfrm>
          <a:prstGeom prst="rect">
            <a:avLst/>
          </a:prstGeom>
        </p:spPr>
      </p:pic>
      <p:sp>
        <p:nvSpPr>
          <p:cNvPr id="218" name="Shape 218"/>
          <p:cNvSpPr/>
          <p:nvPr/>
        </p:nvSpPr>
        <p:spPr>
          <a:xfrm>
            <a:off x="508614" y="4627895"/>
            <a:ext cx="3653093" cy="73866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400" b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Подсудность дел о взыскании алиментов зависит от порядка рассмотрения дела</a:t>
            </a:r>
          </a:p>
          <a:p>
            <a:pPr marL="0" indent="0" algn="ctr"/>
            <a:r>
              <a:rPr sz="1400" b="1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(районный либо мировой суд)</a:t>
            </a:r>
            <a:endParaRPr sz="1400" b="1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9" name="Shape 21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r>
              <a:t>Приказное производство</a:t>
            </a:r>
          </a:p>
        </p:txBody>
      </p:sp>
      <p:sp>
        <p:nvSpPr>
          <p:cNvPr id="222" name="Shape 222"/>
          <p:cNvSpPr/>
          <p:nvPr/>
        </p:nvSpPr>
        <p:spPr>
          <a:xfrm>
            <a:off x="636588" y="2127305"/>
            <a:ext cx="3652837" cy="1503362"/>
          </a:xfrm>
          <a:prstGeom prst="rect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3" name="Shape 223"/>
          <p:cNvSpPr/>
          <p:nvPr/>
        </p:nvSpPr>
        <p:spPr>
          <a:xfrm>
            <a:off x="4672013" y="2122542"/>
            <a:ext cx="3786187" cy="1503363"/>
          </a:xfrm>
          <a:prstGeom prst="rect">
            <a:avLst/>
          </a:prstGeom>
          <a:gradFill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635000" y="4062467"/>
            <a:ext cx="3652838" cy="1503362"/>
          </a:xfrm>
          <a:prstGeom prst="rect">
            <a:avLst/>
          </a:prstGeom>
          <a:gradFill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4676775" y="4064055"/>
            <a:ext cx="3790950" cy="1493837"/>
          </a:xfrm>
          <a:prstGeom prst="rect">
            <a:avLst/>
          </a:prstGeom>
          <a:gradFill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</a:gradFill>
          <a:ln w="9525">
            <a:noFill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6" name="Shape 226"/>
          <p:cNvSpPr txBox="1"/>
          <p:nvPr/>
        </p:nvSpPr>
        <p:spPr>
          <a:xfrm>
            <a:off x="684213" y="4241855"/>
            <a:ext cx="2394989" cy="1169551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4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если одновременно предъявляется требование, связанное с установлением отцовства, оспариванием отцовства (материнства)</a:t>
            </a:r>
          </a:p>
        </p:txBody>
      </p:sp>
      <p:sp>
        <p:nvSpPr>
          <p:cNvPr id="227" name="Shape 227"/>
          <p:cNvSpPr txBox="1"/>
          <p:nvPr/>
        </p:nvSpPr>
        <p:spPr>
          <a:xfrm>
            <a:off x="698500" y="2246367"/>
            <a:ext cx="1701800" cy="652485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l">
              <a:lnSpc>
                <a:spcPct val="130000"/>
              </a:lnSpc>
            </a:pPr>
            <a:r>
              <a:rPr sz="1400">
                <a:solidFill>
                  <a:srgbClr val="F8F8F8"/>
                </a:solidFill>
                <a:latin typeface="+mn-lt"/>
                <a:ea typeface="+mn-ea"/>
                <a:cs typeface="+mn-cs"/>
              </a:rPr>
              <a:t> в твердой денежной сумме</a:t>
            </a:r>
          </a:p>
        </p:txBody>
      </p:sp>
      <p:sp>
        <p:nvSpPr>
          <p:cNvPr id="228" name="Shape 228"/>
          <p:cNvSpPr txBox="1"/>
          <p:nvPr/>
        </p:nvSpPr>
        <p:spPr>
          <a:xfrm>
            <a:off x="6604000" y="2289230"/>
            <a:ext cx="1773238" cy="954106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l"/>
            <a:r>
              <a:rPr sz="14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за  период до обращения в суд (прошлый период) (п. 2 ст. 107 СК РФ)</a:t>
            </a:r>
          </a:p>
        </p:txBody>
      </p:sp>
      <p:sp>
        <p:nvSpPr>
          <p:cNvPr id="229" name="Shape 229"/>
          <p:cNvSpPr txBox="1"/>
          <p:nvPr/>
        </p:nvSpPr>
        <p:spPr>
          <a:xfrm>
            <a:off x="5457693" y="4288037"/>
            <a:ext cx="2919544" cy="932562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30000"/>
              </a:lnSpc>
            </a:pPr>
            <a:r>
              <a:rPr sz="14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необходимо привлечь других заинтересованных лиц (алименты уже взысканы на другого ребенка).</a:t>
            </a:r>
          </a:p>
        </p:txBody>
      </p:sp>
      <p:sp>
        <p:nvSpPr>
          <p:cNvPr id="230" name="Shape 230"/>
          <p:cNvSpPr txBox="1"/>
          <p:nvPr/>
        </p:nvSpPr>
        <p:spPr>
          <a:xfrm>
            <a:off x="725488" y="5754742"/>
            <a:ext cx="7500936" cy="523220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lIns="91440" tIns="45720" rIns="91440" bIns="45720">
            <a:spAutoFit/>
          </a:bodyPr>
          <a:lstStyle/>
          <a:p>
            <a:pPr marL="0" indent="0" algn="ctr"/>
            <a:r>
              <a:rPr sz="14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Заявление о вынесении судебного приказа о взыскании алиментов рассматриваются мировыми судьями</a:t>
            </a:r>
          </a:p>
        </p:txBody>
      </p:sp>
      <p:grpSp>
        <p:nvGrpSpPr>
          <p:cNvPr id="231" name="Shape 231"/>
          <p:cNvGrpSpPr/>
          <p:nvPr/>
        </p:nvGrpSpPr>
        <p:grpSpPr>
          <a:xfrm>
            <a:off x="3519380" y="2924944"/>
            <a:ext cx="1873358" cy="1778872"/>
            <a:chOff x="0" y="0"/>
            <a:chExt cx="1873358" cy="1778872"/>
          </a:xfrm>
        </p:grpSpPr>
        <p:pic>
          <p:nvPicPr>
            <p:cNvPr id="233" name="Shape 233"/>
            <p:cNvPicPr/>
            <p:nvPr/>
          </p:nvPicPr>
          <p:blipFill>
            <a:blip r:embed="rId2"/>
            <a:stretch/>
          </p:blipFill>
          <p:spPr>
            <a:xfrm>
              <a:off x="0" y="0"/>
              <a:ext cx="1873358" cy="1774866"/>
            </a:xfrm>
            <a:prstGeom prst="rect">
              <a:avLst/>
            </a:prstGeom>
          </p:spPr>
        </p:pic>
        <p:sp>
          <p:nvSpPr>
            <p:cNvPr id="234" name="Shape 234"/>
            <p:cNvSpPr/>
            <p:nvPr/>
          </p:nvSpPr>
          <p:spPr>
            <a:xfrm>
              <a:off x="0" y="0"/>
              <a:ext cx="1860882" cy="1778872"/>
            </a:xfrm>
            <a:prstGeom prst="ellipse">
              <a:avLst/>
            </a:prstGeom>
            <a:gradFill>
              <a:gsLst>
                <a:gs pos="0">
                  <a:srgbClr val="FFFF99">
                    <a:gamma/>
                    <a:shade val="26275"/>
                    <a:invGamma/>
                    <a:alpha val="89999"/>
                  </a:srgbClr>
                </a:gs>
                <a:gs pos="50000">
                  <a:srgbClr val="FFFF99">
                    <a:alpha val="45000"/>
                  </a:srgbClr>
                </a:gs>
                <a:gs pos="100000">
                  <a:srgbClr val="FFFF99">
                    <a:gamma/>
                    <a:shade val="26275"/>
                    <a:invGamma/>
                    <a:alpha val="89999"/>
                  </a:srgbClr>
                </a:gs>
              </a:gsLst>
            </a:gradFill>
            <a:ln w="57150">
              <a:solidFill>
                <a:srgbClr val="F8F8F8"/>
              </a:solidFill>
              <a:headEnd type="none" w="med" len="med"/>
              <a:tailEnd type="none" w="med" len="med"/>
            </a:ln>
          </p:spPr>
          <p:txBody>
            <a:bodyPr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5" name="Shape 235"/>
            <p:cNvSpPr/>
            <p:nvPr/>
          </p:nvSpPr>
          <p:spPr>
            <a:xfrm>
              <a:off x="193365" y="36058"/>
              <a:ext cx="1461676" cy="616996"/>
            </a:xfrm>
            <a:custGeom>
              <a:avLst/>
              <a:gdLst>
                <a:gd name="OXMLTextRectL" fmla="val 0"/>
                <a:gd name="OXMLTextRectT" fmla="val 0"/>
                <a:gd name="OXMLTextRectR" fmla="val w"/>
                <a:gd name="OXMLTextRectB" fmla="val h"/>
                <a:gd name="COTextRectL" fmla="*/ OXMLTextRectL 1 w"/>
                <a:gd name="COTextRectT" fmla="*/ OXMLTextRectT 1 h"/>
                <a:gd name="COTextRectR" fmla="*/ OXMLTextRectR 1 w"/>
                <a:gd name="COTextRectB" fmla="*/ OXMLTextRectB 1 h"/>
                <a:gd name="ODFLeft" fmla="val 0"/>
                <a:gd name="ODFTop" fmla="val 0"/>
                <a:gd name="ODFRight" fmla="val 1321"/>
                <a:gd name="ODFBottom" fmla="val 712"/>
                <a:gd name="ODFWidth" fmla="val 1321"/>
                <a:gd name="ODFHeight" fmla="val 712"/>
              </a:gdLst>
              <a:ahLst/>
              <a:cxnLst/>
              <a:rect l="OXMLTextRectL" t="OXMLTextRectT" r="OXMLTextRectR" b="OXMLTextRectB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lnTo>
                    <a:pt x="1301" y="401"/>
                  </a:lnTo>
                  <a:close/>
                </a:path>
              </a:pathLst>
            </a:custGeom>
            <a:gradFill>
              <a:gsLst>
                <a:gs pos="0">
                  <a:srgbClr val="FFFFFF"/>
                </a:gs>
                <a:gs pos="100000">
                  <a:srgbClr val="E2E1B7"/>
                </a:gs>
              </a:gsLst>
            </a:gradFill>
            <a:ln w="0">
              <a:prstDash val="solid"/>
              <a:headEnd type="none" w="med" len="med"/>
              <a:tailEnd type="none" w="med" len="med"/>
            </a:ln>
          </p:spPr>
          <p:txBody>
            <a:bodyPr lIns="91440" tIns="45720" rIns="91440" bIns="45720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36" name="Shape 236"/>
            <p:cNvGrpSpPr/>
            <p:nvPr/>
          </p:nvGrpSpPr>
          <p:grpSpPr>
            <a:xfrm rot="-1297425" flipH="1" flipV="1">
              <a:off x="141385" y="1388241"/>
              <a:ext cx="1623853" cy="376608"/>
              <a:chOff x="0" y="0"/>
              <a:chExt cx="1623853" cy="376608"/>
            </a:xfrm>
          </p:grpSpPr>
          <p:grpSp>
            <p:nvGrpSpPr>
              <p:cNvPr id="237" name="Shape 237"/>
              <p:cNvGrpSpPr/>
              <p:nvPr/>
            </p:nvGrpSpPr>
            <p:grpSpPr>
              <a:xfrm>
                <a:off x="0" y="0"/>
                <a:ext cx="1351090" cy="283221"/>
                <a:chOff x="0" y="0"/>
                <a:chExt cx="1351090" cy="283221"/>
              </a:xfrm>
            </p:grpSpPr>
            <p:sp>
              <p:nvSpPr>
                <p:cNvPr id="238" name="Shape 238"/>
                <p:cNvSpPr/>
                <p:nvPr/>
              </p:nvSpPr>
              <p:spPr>
                <a:xfrm rot="5263130">
                  <a:off x="355295" y="-298448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9" name="Shape 239"/>
                <p:cNvSpPr/>
                <p:nvPr/>
              </p:nvSpPr>
              <p:spPr>
                <a:xfrm rot="6078281">
                  <a:off x="519650" y="-298448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0" name="Shape 240"/>
                <p:cNvSpPr/>
                <p:nvPr/>
              </p:nvSpPr>
              <p:spPr>
                <a:xfrm rot="6373927">
                  <a:off x="611495" y="-276115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1" name="Shape 241"/>
                <p:cNvSpPr/>
                <p:nvPr/>
              </p:nvSpPr>
              <p:spPr>
                <a:xfrm rot="6906312">
                  <a:off x="720259" y="-245661"/>
                  <a:ext cx="274326" cy="82834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42" name="Shape 242"/>
              <p:cNvGrpSpPr/>
              <p:nvPr/>
            </p:nvGrpSpPr>
            <p:grpSpPr>
              <a:xfrm rot="1353540">
                <a:off x="272764" y="91855"/>
                <a:ext cx="1351089" cy="284752"/>
                <a:chOff x="0" y="0"/>
                <a:chExt cx="1351089" cy="284752"/>
              </a:xfrm>
            </p:grpSpPr>
            <p:sp>
              <p:nvSpPr>
                <p:cNvPr id="243" name="Shape 243"/>
                <p:cNvSpPr/>
                <p:nvPr/>
              </p:nvSpPr>
              <p:spPr>
                <a:xfrm rot="5263130">
                  <a:off x="355295" y="-300061"/>
                  <a:ext cx="274326" cy="83282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4" name="Shape 244"/>
                <p:cNvSpPr/>
                <p:nvPr/>
              </p:nvSpPr>
              <p:spPr>
                <a:xfrm rot="6078281">
                  <a:off x="519649" y="-300061"/>
                  <a:ext cx="274326" cy="83282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5" name="Shape 245"/>
                <p:cNvSpPr/>
                <p:nvPr/>
              </p:nvSpPr>
              <p:spPr>
                <a:xfrm rot="6373927">
                  <a:off x="611495" y="-277608"/>
                  <a:ext cx="274326" cy="83282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46" name="Shape 246"/>
                <p:cNvSpPr/>
                <p:nvPr/>
              </p:nvSpPr>
              <p:spPr>
                <a:xfrm rot="6906312">
                  <a:off x="720258" y="-246989"/>
                  <a:ext cx="274326" cy="83282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47" name="Shape 247"/>
          <p:cNvSpPr txBox="1"/>
          <p:nvPr/>
        </p:nvSpPr>
        <p:spPr>
          <a:xfrm>
            <a:off x="3840873" y="3068960"/>
            <a:ext cx="1187938" cy="1643033"/>
          </a:xfrm>
          <a:prstGeom prst="rect">
            <a:avLst/>
          </a:prstGeom>
          <a:noFill/>
          <a:ln w="9525">
            <a:noFill/>
            <a:headEnd type="none" w="med" len="med"/>
            <a:tailEnd type="none" w="med" len="med"/>
          </a:ln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4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основании судебного приказа не могут быть взысканы алименты</a:t>
            </a:r>
            <a:endParaRPr sz="1400" b="1">
              <a:solidFill>
                <a:srgbClr val="08080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48" name="Shape 248"/>
          <p:cNvSpPr/>
          <p:nvPr/>
        </p:nvSpPr>
        <p:spPr>
          <a:xfrm>
            <a:off x="1043769" y="1453967"/>
            <a:ext cx="7167561" cy="60753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</a:pPr>
            <a:r>
              <a:rPr sz="1600" b="1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Судебный приказ выносится в случае взыскания алиментов в долевом соотношении к заработку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b="1"/>
            </a:br>
            <a:r>
              <a:rPr b="1"/>
              <a:t>Исковое производство</a:t>
            </a:r>
            <a:br/>
            <a:endParaRPr/>
          </a:p>
        </p:txBody>
      </p:sp>
      <p:sp>
        <p:nvSpPr>
          <p:cNvPr id="252" name="Shape 252"/>
          <p:cNvSpPr/>
          <p:nvPr/>
        </p:nvSpPr>
        <p:spPr>
          <a:xfrm flipV="1">
            <a:off x="2368550" y="2459831"/>
            <a:ext cx="381000" cy="38100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2292350" y="5126831"/>
            <a:ext cx="457200" cy="30480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4" name="Shape 254"/>
          <p:cNvSpPr/>
          <p:nvPr/>
        </p:nvSpPr>
        <p:spPr>
          <a:xfrm>
            <a:off x="2749550" y="2459831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2749550" y="5431631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6" name="Shape 256"/>
          <p:cNvSpPr/>
          <p:nvPr/>
        </p:nvSpPr>
        <p:spPr>
          <a:xfrm flipV="1">
            <a:off x="2673350" y="3221831"/>
            <a:ext cx="6858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2749550" y="3983830"/>
            <a:ext cx="6096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8" name="Shape 258"/>
          <p:cNvSpPr/>
          <p:nvPr/>
        </p:nvSpPr>
        <p:spPr>
          <a:xfrm flipV="1">
            <a:off x="2673350" y="4669631"/>
            <a:ext cx="685800" cy="0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59" name="Shape 259"/>
          <p:cNvGrpSpPr/>
          <p:nvPr/>
        </p:nvGrpSpPr>
        <p:grpSpPr>
          <a:xfrm>
            <a:off x="356525" y="2589092"/>
            <a:ext cx="2673350" cy="2671762"/>
            <a:chOff x="0" y="0"/>
            <a:chExt cx="2673350" cy="2671762"/>
          </a:xfrm>
        </p:grpSpPr>
        <p:sp>
          <p:nvSpPr>
            <p:cNvPr id="260" name="Shape 260"/>
            <p:cNvSpPr/>
            <p:nvPr/>
          </p:nvSpPr>
          <p:spPr>
            <a:xfrm>
              <a:off x="0" y="0"/>
              <a:ext cx="2673350" cy="2671762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tint val="0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0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wrap="none"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1" name="Shape 261"/>
            <p:cNvSpPr/>
            <p:nvPr/>
          </p:nvSpPr>
          <p:spPr>
            <a:xfrm>
              <a:off x="176212" y="173037"/>
              <a:ext cx="2319337" cy="2322512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54118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54118"/>
                    <a:invGamma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2" name="Shape 262"/>
            <p:cNvSpPr/>
            <p:nvPr/>
          </p:nvSpPr>
          <p:spPr>
            <a:xfrm>
              <a:off x="187324" y="185737"/>
              <a:ext cx="2319337" cy="2320924"/>
            </a:xfrm>
            <a:prstGeom prst="ellipse">
              <a:avLst/>
            </a:prstGeom>
            <a:gradFill>
              <a:gsLst>
                <a:gs pos="0">
                  <a:schemeClr val="folHlink">
                    <a:gamma/>
                    <a:shade val="63529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</a:gra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3" name="Shape 263"/>
            <p:cNvSpPr/>
            <p:nvPr/>
          </p:nvSpPr>
          <p:spPr>
            <a:xfrm>
              <a:off x="290512" y="290512"/>
              <a:ext cx="2090737" cy="2089149"/>
            </a:xfrm>
            <a:prstGeom prst="ellipse">
              <a:avLst/>
            </a:prstGeom>
            <a:solidFill>
              <a:srgbClr val="000000"/>
            </a:solidFill>
            <a:ln w="38100">
              <a:noFill/>
              <a:headEnd type="none" w="med" len="med"/>
              <a:tailEnd type="none" w="med" len="med"/>
            </a:ln>
          </p:spPr>
          <p:txBody>
            <a:bodyPr lIns="91440" tIns="45720" rIns="91440" bIns="45720" anchor="ctr">
              <a:spAutoFit/>
            </a:bodyPr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4" name="Shape 264"/>
            <p:cNvSpPr/>
            <p:nvPr/>
          </p:nvSpPr>
          <p:spPr>
            <a:xfrm>
              <a:off x="323849" y="323850"/>
              <a:ext cx="2025649" cy="2027237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5" name="Shape 265"/>
            <p:cNvSpPr/>
            <p:nvPr/>
          </p:nvSpPr>
          <p:spPr>
            <a:xfrm>
              <a:off x="349250" y="334962"/>
              <a:ext cx="1978024" cy="1978024"/>
            </a:xfrm>
            <a:prstGeom prst="ellipse">
              <a:avLst/>
            </a:prstGeom>
            <a:gradFill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66" name="Shape 266"/>
            <p:cNvSpPr/>
            <p:nvPr/>
          </p:nvSpPr>
          <p:spPr>
            <a:xfrm>
              <a:off x="371474" y="354012"/>
              <a:ext cx="1879599" cy="1847849"/>
            </a:xfrm>
            <a:prstGeom prst="ellipse">
              <a:avLst/>
            </a:prstGeom>
            <a:gradFill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</a:gradFill>
            <a:ln w="9525">
              <a:noFill/>
              <a:headEnd type="none" w="med" len="med"/>
              <a:tailEnd type="none" w="med" len="med"/>
            </a:ln>
          </p:spPr>
          <p:txBody>
            <a:bodyPr vert="eaVert" wrap="none" lIns="91440" tIns="45720" rIns="91440" bIns="45720" anchor="ctr"/>
            <a:lstStyle/>
            <a:p>
              <a:pPr marL="0" indent="0" algn="l"/>
              <a:endParaRPr sz="18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67" name="Shape 267"/>
          <p:cNvSpPr/>
          <p:nvPr/>
        </p:nvSpPr>
        <p:spPr>
          <a:xfrm>
            <a:off x="3352800" y="2231231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требование о взыскании алиментов связано с установлением отцовства,</a:t>
            </a:r>
          </a:p>
          <a:p>
            <a:pPr marL="0" indent="0" algn="l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оспариванием отцовства (материнства)</a:t>
            </a:r>
          </a:p>
        </p:txBody>
      </p:sp>
      <p:sp>
        <p:nvSpPr>
          <p:cNvPr id="268" name="Shape 268"/>
          <p:cNvSpPr/>
          <p:nvPr/>
        </p:nvSpPr>
        <p:spPr>
          <a:xfrm>
            <a:off x="3319206" y="2961482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одновременно заявлено требование, подсудное районному суду</a:t>
            </a:r>
          </a:p>
        </p:txBody>
      </p:sp>
      <p:sp>
        <p:nvSpPr>
          <p:cNvPr id="269" name="Shape 269"/>
          <p:cNvSpPr/>
          <p:nvPr/>
        </p:nvSpPr>
        <p:spPr>
          <a:xfrm>
            <a:off x="3349625" y="3723480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алименты взыскиваются в твердой денежной сумме или одновременно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долях и в твердой денежной сумме</a:t>
            </a:r>
          </a:p>
        </p:txBody>
      </p:sp>
      <p:sp>
        <p:nvSpPr>
          <p:cNvPr id="270" name="Shape 270"/>
          <p:cNvSpPr/>
          <p:nvPr/>
        </p:nvSpPr>
        <p:spPr>
          <a:xfrm>
            <a:off x="3263900" y="2348706"/>
            <a:ext cx="228600" cy="228600"/>
          </a:xfrm>
          <a:prstGeom prst="ellipse">
            <a:avLst/>
          </a:prstGeom>
          <a:gradFill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1" name="Shape 271"/>
          <p:cNvSpPr/>
          <p:nvPr/>
        </p:nvSpPr>
        <p:spPr>
          <a:xfrm>
            <a:off x="3276600" y="3113881"/>
            <a:ext cx="228600" cy="228600"/>
          </a:xfrm>
          <a:prstGeom prst="ellipse">
            <a:avLst/>
          </a:prstGeom>
          <a:gradFill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2" name="Shape 272"/>
          <p:cNvSpPr/>
          <p:nvPr/>
        </p:nvSpPr>
        <p:spPr>
          <a:xfrm>
            <a:off x="3276600" y="3869530"/>
            <a:ext cx="228600" cy="2286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3" name="Shape 273"/>
          <p:cNvSpPr/>
          <p:nvPr/>
        </p:nvSpPr>
        <p:spPr>
          <a:xfrm>
            <a:off x="3352800" y="4455319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родитель-должник уже выплачивает алименты на основании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судебного акта на других лиц</a:t>
            </a:r>
          </a:p>
        </p:txBody>
      </p:sp>
      <p:sp>
        <p:nvSpPr>
          <p:cNvPr id="274" name="Shape 274"/>
          <p:cNvSpPr/>
          <p:nvPr/>
        </p:nvSpPr>
        <p:spPr>
          <a:xfrm>
            <a:off x="3263900" y="4593431"/>
            <a:ext cx="228600" cy="228600"/>
          </a:xfrm>
          <a:prstGeom prst="ellipse">
            <a:avLst/>
          </a:prstGeom>
          <a:gradFill>
            <a:gsLst>
              <a:gs pos="0">
                <a:srgbClr val="E96E29"/>
              </a:gs>
              <a:gs pos="100000">
                <a:srgbClr val="E96E29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5" name="Shape 275"/>
          <p:cNvSpPr/>
          <p:nvPr/>
        </p:nvSpPr>
        <p:spPr>
          <a:xfrm>
            <a:off x="3352800" y="5244306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требование заявляется о взыскании алиментов за период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до подачи заявления в суд</a:t>
            </a:r>
          </a:p>
        </p:txBody>
      </p:sp>
      <p:sp>
        <p:nvSpPr>
          <p:cNvPr id="276" name="Shape 276"/>
          <p:cNvSpPr/>
          <p:nvPr/>
        </p:nvSpPr>
        <p:spPr>
          <a:xfrm>
            <a:off x="3332564" y="5352554"/>
            <a:ext cx="228600" cy="228600"/>
          </a:xfrm>
          <a:prstGeom prst="ellipse">
            <a:avLst/>
          </a:prstGeom>
          <a:gradFill>
            <a:gsLst>
              <a:gs pos="0">
                <a:srgbClr val="DCDC48"/>
              </a:gs>
              <a:gs pos="100000">
                <a:srgbClr val="DCDC48">
                  <a:gamma/>
                  <a:shade val="66667"/>
                  <a:invGamma/>
                </a:srgb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432364" y="1557844"/>
            <a:ext cx="7104211" cy="58477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6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С требованием о взыскании алиментов на несовершеннолетних детей необходимо обращаться в районный суд в качестве суда первой инстанции</a:t>
            </a:r>
            <a:endParaRPr sz="16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728001" y="3615015"/>
            <a:ext cx="1945349" cy="646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ctr"/>
            <a:r>
              <a:rPr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следующих </a:t>
            </a:r>
          </a:p>
          <a:p>
            <a:pPr marL="0" indent="0" algn="ctr"/>
            <a:r>
              <a:rPr sz="18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случаях</a:t>
            </a:r>
          </a:p>
        </p:txBody>
      </p:sp>
      <p:sp>
        <p:nvSpPr>
          <p:cNvPr id="279" name="Shape 279"/>
          <p:cNvSpPr/>
          <p:nvPr/>
        </p:nvSpPr>
        <p:spPr>
          <a:xfrm>
            <a:off x="3359150" y="5992987"/>
            <a:ext cx="5105400" cy="488950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8F8F8"/>
              </a:gs>
              <a:gs pos="100000">
                <a:srgbClr val="F8F8F8">
                  <a:gamma/>
                  <a:shade val="76471"/>
                  <a:invGamma/>
                </a:srgbClr>
              </a:gs>
            </a:gsLst>
          </a:gradFill>
          <a:ln w="19050">
            <a:solidFill>
              <a:srgbClr val="C0C0C0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отменен судебный приказ о взыскании алиментов</a:t>
            </a:r>
          </a:p>
        </p:txBody>
      </p:sp>
      <p:sp>
        <p:nvSpPr>
          <p:cNvPr id="280" name="Shape 280"/>
          <p:cNvSpPr/>
          <p:nvPr/>
        </p:nvSpPr>
        <p:spPr>
          <a:xfrm>
            <a:off x="3244850" y="6194730"/>
            <a:ext cx="228600" cy="228600"/>
          </a:xfrm>
          <a:prstGeom prst="ellipse">
            <a:avLst/>
          </a:prstGeom>
          <a:gradFill>
            <a:gsLst>
              <a:gs pos="0">
                <a:schemeClr val="accent2"/>
              </a:gs>
              <a:gs pos="100000">
                <a:schemeClr val="accent2">
                  <a:gamma/>
                  <a:shade val="66667"/>
                  <a:invGamma/>
                </a:schemeClr>
              </a:gs>
            </a:gsLst>
          </a:gradFill>
          <a:ln w="19050">
            <a:solidFill>
              <a:srgbClr val="FFFFFF"/>
            </a:solidFill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1" name="Shape 281"/>
          <p:cNvSpPr/>
          <p:nvPr/>
        </p:nvSpPr>
        <p:spPr>
          <a:xfrm>
            <a:off x="1907703" y="5273554"/>
            <a:ext cx="1368896" cy="996276"/>
          </a:xfrm>
          <a:prstGeom prst="line">
            <a:avLst/>
          </a:prstGeom>
          <a:noFill/>
          <a:ln w="12700">
            <a:solidFill>
              <a:srgbClr val="003366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marL="0" indent="0" algn="l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2" name="Shape 28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defPPr/>
            <a:lvl1pPr lvl="0"/>
          </a:lstStyle>
          <a:p>
            <a:br>
              <a:rPr sz="3600" b="1"/>
            </a:br>
            <a:r>
              <a:rPr sz="3600" b="1"/>
              <a:t>Обеспечительные меры по алиментам</a:t>
            </a:r>
            <a:br/>
            <a:endParaRPr/>
          </a:p>
        </p:txBody>
      </p:sp>
      <p:sp>
        <p:nvSpPr>
          <p:cNvPr id="285" name="Shape 285"/>
          <p:cNvSpPr/>
          <p:nvPr/>
        </p:nvSpPr>
        <p:spPr>
          <a:xfrm>
            <a:off x="1493037" y="3118022"/>
            <a:ext cx="7410349" cy="766762"/>
          </a:xfrm>
          <a:prstGeom prst="rect">
            <a:avLst/>
          </a:prstGeom>
          <a:solidFill>
            <a:srgbClr val="CCECFF">
              <a:alpha val="50000"/>
            </a:srgbClr>
          </a:solidFill>
          <a:ln w="12700">
            <a:prstDash val="dash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производство по делу приостановлено в связи с направлением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судебного поручения или розыском ответчика</a:t>
            </a:r>
          </a:p>
        </p:txBody>
      </p:sp>
      <p:sp>
        <p:nvSpPr>
          <p:cNvPr id="286" name="Shape 286"/>
          <p:cNvSpPr/>
          <p:nvPr/>
        </p:nvSpPr>
        <p:spPr>
          <a:xfrm>
            <a:off x="1559722" y="3886958"/>
            <a:ext cx="7343664" cy="766762"/>
          </a:xfrm>
          <a:prstGeom prst="rect">
            <a:avLst/>
          </a:prstGeom>
          <a:solidFill>
            <a:srgbClr val="CCECFF">
              <a:alpha val="50000"/>
            </a:srgbClr>
          </a:solidFill>
          <a:ln w="12700">
            <a:prstDash val="dash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судебное разбирательство неоднократно откладывалось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из-за неявки ответчика и отсутствия сведений о его надлежащем извещении, либо из-за необходимости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истребования дополнительных доказательств</a:t>
            </a:r>
          </a:p>
        </p:txBody>
      </p:sp>
      <p:grpSp>
        <p:nvGrpSpPr>
          <p:cNvPr id="287" name="Shape 287"/>
          <p:cNvGrpSpPr/>
          <p:nvPr/>
        </p:nvGrpSpPr>
        <p:grpSpPr>
          <a:xfrm rot="10082854">
            <a:off x="6127750" y="3422011"/>
            <a:ext cx="1196975" cy="303212"/>
            <a:chOff x="0" y="0"/>
            <a:chExt cx="1196975" cy="303212"/>
          </a:xfrm>
        </p:grpSpPr>
        <p:grpSp>
          <p:nvGrpSpPr>
            <p:cNvPr id="288" name="Shape 288"/>
            <p:cNvGrpSpPr/>
            <p:nvPr/>
          </p:nvGrpSpPr>
          <p:grpSpPr>
            <a:xfrm rot="-9970459" flipH="1" flipV="1">
              <a:off x="0" y="0"/>
              <a:ext cx="1196975" cy="303212"/>
              <a:chOff x="0" y="0"/>
              <a:chExt cx="1196975" cy="303212"/>
            </a:xfrm>
          </p:grpSpPr>
          <p:grpSp>
            <p:nvGrpSpPr>
              <p:cNvPr id="289" name="Shape 289"/>
              <p:cNvGrpSpPr/>
              <p:nvPr/>
            </p:nvGrpSpPr>
            <p:grpSpPr>
              <a:xfrm>
                <a:off x="0" y="0"/>
                <a:ext cx="995915" cy="228025"/>
                <a:chOff x="0" y="0"/>
                <a:chExt cx="995915" cy="228025"/>
              </a:xfrm>
            </p:grpSpPr>
            <p:sp>
              <p:nvSpPr>
                <p:cNvPr id="290" name="Shape 290"/>
                <p:cNvSpPr/>
                <p:nvPr/>
              </p:nvSpPr>
              <p:spPr>
                <a:xfrm rot="5263130">
                  <a:off x="261895" y="-240285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1" name="Shape 291"/>
                <p:cNvSpPr/>
                <p:nvPr/>
              </p:nvSpPr>
              <p:spPr>
                <a:xfrm rot="6078281">
                  <a:off x="383044" y="-240285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2" name="Shape 292"/>
                <p:cNvSpPr/>
                <p:nvPr/>
              </p:nvSpPr>
              <p:spPr>
                <a:xfrm rot="6373927">
                  <a:off x="450745" y="-222304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3" name="Shape 293"/>
                <p:cNvSpPr/>
                <p:nvPr/>
              </p:nvSpPr>
              <p:spPr>
                <a:xfrm rot="6906312">
                  <a:off x="530917" y="-197785"/>
                  <a:ext cx="202211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4" name="Shape 294"/>
              <p:cNvGrpSpPr/>
              <p:nvPr/>
            </p:nvGrpSpPr>
            <p:grpSpPr>
              <a:xfrm rot="1353540">
                <a:off x="201059" y="73954"/>
                <a:ext cx="995915" cy="229258"/>
                <a:chOff x="0" y="0"/>
                <a:chExt cx="995915" cy="229258"/>
              </a:xfrm>
            </p:grpSpPr>
            <p:sp>
              <p:nvSpPr>
                <p:cNvPr id="295" name="Shape 295"/>
                <p:cNvSpPr/>
                <p:nvPr/>
              </p:nvSpPr>
              <p:spPr>
                <a:xfrm rot="5263130">
                  <a:off x="261895" y="-241584"/>
                  <a:ext cx="202211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6" name="Shape 296"/>
                <p:cNvSpPr/>
                <p:nvPr/>
              </p:nvSpPr>
              <p:spPr>
                <a:xfrm rot="6078281">
                  <a:off x="383044" y="-241584"/>
                  <a:ext cx="202211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7" name="Shape 297"/>
                <p:cNvSpPr/>
                <p:nvPr/>
              </p:nvSpPr>
              <p:spPr>
                <a:xfrm rot="6373927">
                  <a:off x="450745" y="-223506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98" name="Shape 298"/>
                <p:cNvSpPr/>
                <p:nvPr/>
              </p:nvSpPr>
              <p:spPr>
                <a:xfrm rot="6906312">
                  <a:off x="530917" y="-198855"/>
                  <a:ext cx="202211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9" name="Shape 299"/>
            <p:cNvGrpSpPr/>
            <p:nvPr/>
          </p:nvGrpSpPr>
          <p:grpSpPr>
            <a:xfrm rot="-9970459" flipH="1" flipV="1">
              <a:off x="112568" y="37588"/>
              <a:ext cx="980593" cy="248083"/>
              <a:chOff x="0" y="0"/>
              <a:chExt cx="980593" cy="248083"/>
            </a:xfrm>
          </p:grpSpPr>
          <p:grpSp>
            <p:nvGrpSpPr>
              <p:cNvPr id="300" name="Shape 300"/>
              <p:cNvGrpSpPr/>
              <p:nvPr/>
            </p:nvGrpSpPr>
            <p:grpSpPr>
              <a:xfrm>
                <a:off x="0" y="0"/>
                <a:ext cx="815880" cy="186566"/>
                <a:chOff x="0" y="0"/>
                <a:chExt cx="815880" cy="186566"/>
              </a:xfrm>
            </p:grpSpPr>
            <p:sp>
              <p:nvSpPr>
                <p:cNvPr id="301" name="Shape 301"/>
                <p:cNvSpPr/>
                <p:nvPr/>
              </p:nvSpPr>
              <p:spPr>
                <a:xfrm rot="5263130">
                  <a:off x="214551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Shape 302"/>
                <p:cNvSpPr/>
                <p:nvPr/>
              </p:nvSpPr>
              <p:spPr>
                <a:xfrm rot="6078281">
                  <a:off x="313800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3" name="Shape 303"/>
                <p:cNvSpPr/>
                <p:nvPr/>
              </p:nvSpPr>
              <p:spPr>
                <a:xfrm rot="6373927">
                  <a:off x="369262" y="-181885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4" name="Shape 304"/>
                <p:cNvSpPr/>
                <p:nvPr/>
              </p:nvSpPr>
              <p:spPr>
                <a:xfrm rot="6906312">
                  <a:off x="434941" y="-161824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05" name="Shape 305"/>
              <p:cNvGrpSpPr/>
              <p:nvPr/>
            </p:nvGrpSpPr>
            <p:grpSpPr>
              <a:xfrm rot="1353540">
                <a:off x="164713" y="60508"/>
                <a:ext cx="815880" cy="187575"/>
                <a:chOff x="0" y="0"/>
                <a:chExt cx="815880" cy="187575"/>
              </a:xfrm>
            </p:grpSpPr>
            <p:sp>
              <p:nvSpPr>
                <p:cNvPr id="306" name="Shape 306"/>
                <p:cNvSpPr/>
                <p:nvPr/>
              </p:nvSpPr>
              <p:spPr>
                <a:xfrm rot="5263130">
                  <a:off x="214551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7" name="Shape 307"/>
                <p:cNvSpPr/>
                <p:nvPr/>
              </p:nvSpPr>
              <p:spPr>
                <a:xfrm rot="6078281">
                  <a:off x="313800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8" name="Shape 308"/>
                <p:cNvSpPr/>
                <p:nvPr/>
              </p:nvSpPr>
              <p:spPr>
                <a:xfrm rot="6373927">
                  <a:off x="369262" y="-18286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9" name="Shape 309"/>
                <p:cNvSpPr/>
                <p:nvPr/>
              </p:nvSpPr>
              <p:spPr>
                <a:xfrm rot="6906312">
                  <a:off x="434941" y="-16269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310" name="Shape 310"/>
          <p:cNvGrpSpPr/>
          <p:nvPr/>
        </p:nvGrpSpPr>
        <p:grpSpPr>
          <a:xfrm rot="10082854">
            <a:off x="5032375" y="5242874"/>
            <a:ext cx="1198562" cy="303212"/>
            <a:chOff x="0" y="0"/>
            <a:chExt cx="1198562" cy="303212"/>
          </a:xfrm>
        </p:grpSpPr>
        <p:grpSp>
          <p:nvGrpSpPr>
            <p:cNvPr id="311" name="Shape 311"/>
            <p:cNvGrpSpPr/>
            <p:nvPr/>
          </p:nvGrpSpPr>
          <p:grpSpPr>
            <a:xfrm rot="-9970459" flipH="1" flipV="1">
              <a:off x="0" y="0"/>
              <a:ext cx="1198562" cy="303212"/>
              <a:chOff x="0" y="0"/>
              <a:chExt cx="1198562" cy="303212"/>
            </a:xfrm>
          </p:grpSpPr>
          <p:grpSp>
            <p:nvGrpSpPr>
              <p:cNvPr id="312" name="Shape 312"/>
              <p:cNvGrpSpPr/>
              <p:nvPr/>
            </p:nvGrpSpPr>
            <p:grpSpPr>
              <a:xfrm>
                <a:off x="0" y="0"/>
                <a:ext cx="997236" cy="228025"/>
                <a:chOff x="0" y="0"/>
                <a:chExt cx="997236" cy="228025"/>
              </a:xfrm>
            </p:grpSpPr>
            <p:sp>
              <p:nvSpPr>
                <p:cNvPr id="313" name="Shape 313"/>
                <p:cNvSpPr/>
                <p:nvPr/>
              </p:nvSpPr>
              <p:spPr>
                <a:xfrm rot="5263130">
                  <a:off x="262242" y="-240284"/>
                  <a:ext cx="202480" cy="666912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4" name="Shape 314"/>
                <p:cNvSpPr/>
                <p:nvPr/>
              </p:nvSpPr>
              <p:spPr>
                <a:xfrm rot="6078281">
                  <a:off x="383552" y="-240284"/>
                  <a:ext cx="202480" cy="666912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5" name="Shape 315"/>
                <p:cNvSpPr/>
                <p:nvPr/>
              </p:nvSpPr>
              <p:spPr>
                <a:xfrm rot="6373927">
                  <a:off x="451343" y="-222304"/>
                  <a:ext cx="202480" cy="666913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6" name="Shape 316"/>
                <p:cNvSpPr/>
                <p:nvPr/>
              </p:nvSpPr>
              <p:spPr>
                <a:xfrm rot="6906312">
                  <a:off x="531621" y="-197785"/>
                  <a:ext cx="202480" cy="666912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17" name="Shape 317"/>
              <p:cNvGrpSpPr/>
              <p:nvPr/>
            </p:nvGrpSpPr>
            <p:grpSpPr>
              <a:xfrm rot="1353540">
                <a:off x="201326" y="73954"/>
                <a:ext cx="997236" cy="229258"/>
                <a:chOff x="0" y="0"/>
                <a:chExt cx="997236" cy="229258"/>
              </a:xfrm>
            </p:grpSpPr>
            <p:sp>
              <p:nvSpPr>
                <p:cNvPr id="318" name="Shape 318"/>
                <p:cNvSpPr/>
                <p:nvPr/>
              </p:nvSpPr>
              <p:spPr>
                <a:xfrm rot="5263130">
                  <a:off x="262242" y="-241583"/>
                  <a:ext cx="202480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19" name="Shape 319"/>
                <p:cNvSpPr/>
                <p:nvPr/>
              </p:nvSpPr>
              <p:spPr>
                <a:xfrm rot="6078281">
                  <a:off x="383552" y="-241583"/>
                  <a:ext cx="202480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0" name="Shape 320"/>
                <p:cNvSpPr/>
                <p:nvPr/>
              </p:nvSpPr>
              <p:spPr>
                <a:xfrm rot="6373927">
                  <a:off x="451343" y="-223506"/>
                  <a:ext cx="202479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1" name="Shape 321"/>
                <p:cNvSpPr/>
                <p:nvPr/>
              </p:nvSpPr>
              <p:spPr>
                <a:xfrm rot="6906312">
                  <a:off x="531621" y="-198854"/>
                  <a:ext cx="202480" cy="670518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22" name="Shape 322"/>
            <p:cNvGrpSpPr/>
            <p:nvPr/>
          </p:nvGrpSpPr>
          <p:grpSpPr>
            <a:xfrm rot="-9970459" flipH="1" flipV="1">
              <a:off x="112717" y="37588"/>
              <a:ext cx="981894" cy="248082"/>
              <a:chOff x="0" y="0"/>
              <a:chExt cx="981894" cy="248082"/>
            </a:xfrm>
          </p:grpSpPr>
          <p:grpSp>
            <p:nvGrpSpPr>
              <p:cNvPr id="323" name="Shape 323"/>
              <p:cNvGrpSpPr/>
              <p:nvPr/>
            </p:nvGrpSpPr>
            <p:grpSpPr>
              <a:xfrm>
                <a:off x="0" y="0"/>
                <a:ext cx="816962" cy="186566"/>
                <a:chOff x="0" y="0"/>
                <a:chExt cx="816962" cy="186566"/>
              </a:xfrm>
            </p:grpSpPr>
            <p:sp>
              <p:nvSpPr>
                <p:cNvPr id="324" name="Shape 324"/>
                <p:cNvSpPr/>
                <p:nvPr/>
              </p:nvSpPr>
              <p:spPr>
                <a:xfrm rot="5263130">
                  <a:off x="214836" y="-196596"/>
                  <a:ext cx="165877" cy="54565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5" name="Shape 325"/>
                <p:cNvSpPr/>
                <p:nvPr/>
              </p:nvSpPr>
              <p:spPr>
                <a:xfrm rot="6078281">
                  <a:off x="314216" y="-196596"/>
                  <a:ext cx="165877" cy="54565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6" name="Shape 326"/>
                <p:cNvSpPr/>
                <p:nvPr/>
              </p:nvSpPr>
              <p:spPr>
                <a:xfrm rot="6373927">
                  <a:off x="369752" y="-181885"/>
                  <a:ext cx="165877" cy="54565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27" name="Shape 327"/>
                <p:cNvSpPr/>
                <p:nvPr/>
              </p:nvSpPr>
              <p:spPr>
                <a:xfrm rot="6906312">
                  <a:off x="435518" y="-161824"/>
                  <a:ext cx="165877" cy="54565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28" name="Shape 328"/>
              <p:cNvGrpSpPr/>
              <p:nvPr/>
            </p:nvGrpSpPr>
            <p:grpSpPr>
              <a:xfrm rot="1353540">
                <a:off x="164932" y="60507"/>
                <a:ext cx="816962" cy="187574"/>
                <a:chOff x="0" y="0"/>
                <a:chExt cx="816962" cy="187574"/>
              </a:xfrm>
            </p:grpSpPr>
            <p:sp>
              <p:nvSpPr>
                <p:cNvPr id="329" name="Shape 329"/>
                <p:cNvSpPr/>
                <p:nvPr/>
              </p:nvSpPr>
              <p:spPr>
                <a:xfrm rot="5263130">
                  <a:off x="214836" y="-197659"/>
                  <a:ext cx="165877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30" name="Shape 330"/>
                <p:cNvSpPr/>
                <p:nvPr/>
              </p:nvSpPr>
              <p:spPr>
                <a:xfrm rot="6078281">
                  <a:off x="314216" y="-197659"/>
                  <a:ext cx="165876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31" name="Shape 331"/>
                <p:cNvSpPr/>
                <p:nvPr/>
              </p:nvSpPr>
              <p:spPr>
                <a:xfrm rot="6373927">
                  <a:off x="369752" y="-182868"/>
                  <a:ext cx="165876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32" name="Shape 332"/>
                <p:cNvSpPr/>
                <p:nvPr/>
              </p:nvSpPr>
              <p:spPr>
                <a:xfrm rot="6906312">
                  <a:off x="435518" y="-162699"/>
                  <a:ext cx="165877" cy="54860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333" name="Shape 333"/>
          <p:cNvGrpSpPr/>
          <p:nvPr/>
        </p:nvGrpSpPr>
        <p:grpSpPr>
          <a:xfrm>
            <a:off x="5956115" y="1818834"/>
            <a:ext cx="1196975" cy="303213"/>
            <a:chOff x="0" y="0"/>
            <a:chExt cx="1196975" cy="303213"/>
          </a:xfrm>
        </p:grpSpPr>
        <p:grpSp>
          <p:nvGrpSpPr>
            <p:cNvPr id="334" name="Shape 334"/>
            <p:cNvGrpSpPr/>
            <p:nvPr/>
          </p:nvGrpSpPr>
          <p:grpSpPr>
            <a:xfrm rot="-9970459" flipH="1" flipV="1">
              <a:off x="0" y="0"/>
              <a:ext cx="1196975" cy="303213"/>
              <a:chOff x="0" y="0"/>
              <a:chExt cx="1196975" cy="303213"/>
            </a:xfrm>
          </p:grpSpPr>
          <p:grpSp>
            <p:nvGrpSpPr>
              <p:cNvPr id="335" name="Shape 335"/>
              <p:cNvGrpSpPr/>
              <p:nvPr/>
            </p:nvGrpSpPr>
            <p:grpSpPr>
              <a:xfrm>
                <a:off x="0" y="0"/>
                <a:ext cx="995915" cy="228026"/>
                <a:chOff x="0" y="0"/>
                <a:chExt cx="995915" cy="228026"/>
              </a:xfrm>
            </p:grpSpPr>
            <p:sp>
              <p:nvSpPr>
                <p:cNvPr id="336" name="Shape 336"/>
                <p:cNvSpPr/>
                <p:nvPr/>
              </p:nvSpPr>
              <p:spPr>
                <a:xfrm rot="5263130">
                  <a:off x="261895" y="-240285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37" name="Shape 337"/>
                <p:cNvSpPr/>
                <p:nvPr/>
              </p:nvSpPr>
              <p:spPr>
                <a:xfrm rot="6078281">
                  <a:off x="383044" y="-240285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38" name="Shape 338"/>
                <p:cNvSpPr/>
                <p:nvPr/>
              </p:nvSpPr>
              <p:spPr>
                <a:xfrm rot="6373927">
                  <a:off x="450745" y="-222305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39" name="Shape 339"/>
                <p:cNvSpPr/>
                <p:nvPr/>
              </p:nvSpPr>
              <p:spPr>
                <a:xfrm rot="6906312">
                  <a:off x="530917" y="-197786"/>
                  <a:ext cx="202211" cy="666915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40" name="Shape 340"/>
              <p:cNvGrpSpPr/>
              <p:nvPr/>
            </p:nvGrpSpPr>
            <p:grpSpPr>
              <a:xfrm rot="1353540">
                <a:off x="201059" y="73954"/>
                <a:ext cx="995915" cy="229258"/>
                <a:chOff x="0" y="0"/>
                <a:chExt cx="995915" cy="229258"/>
              </a:xfrm>
            </p:grpSpPr>
            <p:sp>
              <p:nvSpPr>
                <p:cNvPr id="341" name="Shape 341"/>
                <p:cNvSpPr/>
                <p:nvPr/>
              </p:nvSpPr>
              <p:spPr>
                <a:xfrm rot="5263130">
                  <a:off x="261895" y="-241584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42" name="Shape 342"/>
                <p:cNvSpPr/>
                <p:nvPr/>
              </p:nvSpPr>
              <p:spPr>
                <a:xfrm rot="6078281">
                  <a:off x="383044" y="-241584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43" name="Shape 343"/>
                <p:cNvSpPr/>
                <p:nvPr/>
              </p:nvSpPr>
              <p:spPr>
                <a:xfrm rot="6373927">
                  <a:off x="450745" y="-223506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44" name="Shape 344"/>
                <p:cNvSpPr/>
                <p:nvPr/>
              </p:nvSpPr>
              <p:spPr>
                <a:xfrm rot="6906312">
                  <a:off x="530917" y="-198855"/>
                  <a:ext cx="202211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45" name="Shape 345"/>
            <p:cNvGrpSpPr/>
            <p:nvPr/>
          </p:nvGrpSpPr>
          <p:grpSpPr>
            <a:xfrm rot="-9970459" flipH="1" flipV="1">
              <a:off x="112568" y="37588"/>
              <a:ext cx="980594" cy="248083"/>
              <a:chOff x="0" y="0"/>
              <a:chExt cx="980594" cy="248083"/>
            </a:xfrm>
          </p:grpSpPr>
          <p:grpSp>
            <p:nvGrpSpPr>
              <p:cNvPr id="346" name="Shape 346"/>
              <p:cNvGrpSpPr/>
              <p:nvPr/>
            </p:nvGrpSpPr>
            <p:grpSpPr>
              <a:xfrm>
                <a:off x="0" y="0"/>
                <a:ext cx="815880" cy="186566"/>
                <a:chOff x="0" y="0"/>
                <a:chExt cx="815880" cy="186566"/>
              </a:xfrm>
            </p:grpSpPr>
            <p:sp>
              <p:nvSpPr>
                <p:cNvPr id="347" name="Shape 347"/>
                <p:cNvSpPr/>
                <p:nvPr/>
              </p:nvSpPr>
              <p:spPr>
                <a:xfrm rot="5263130">
                  <a:off x="214551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48" name="Shape 348"/>
                <p:cNvSpPr/>
                <p:nvPr/>
              </p:nvSpPr>
              <p:spPr>
                <a:xfrm rot="6078281">
                  <a:off x="313800" y="-196597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Shape 349"/>
                <p:cNvSpPr/>
                <p:nvPr/>
              </p:nvSpPr>
              <p:spPr>
                <a:xfrm rot="6373927">
                  <a:off x="369262" y="-181885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50" name="Shape 350"/>
                <p:cNvSpPr/>
                <p:nvPr/>
              </p:nvSpPr>
              <p:spPr>
                <a:xfrm rot="6906312">
                  <a:off x="434941" y="-161824"/>
                  <a:ext cx="165657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51" name="Shape 351"/>
              <p:cNvGrpSpPr/>
              <p:nvPr/>
            </p:nvGrpSpPr>
            <p:grpSpPr>
              <a:xfrm rot="1353540">
                <a:off x="164713" y="60508"/>
                <a:ext cx="815880" cy="187575"/>
                <a:chOff x="0" y="0"/>
                <a:chExt cx="815880" cy="187575"/>
              </a:xfrm>
            </p:grpSpPr>
            <p:sp>
              <p:nvSpPr>
                <p:cNvPr id="352" name="Shape 352"/>
                <p:cNvSpPr/>
                <p:nvPr/>
              </p:nvSpPr>
              <p:spPr>
                <a:xfrm rot="5263130">
                  <a:off x="214551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53" name="Shape 353"/>
                <p:cNvSpPr/>
                <p:nvPr/>
              </p:nvSpPr>
              <p:spPr>
                <a:xfrm rot="6078281">
                  <a:off x="313800" y="-19765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54" name="Shape 354"/>
                <p:cNvSpPr/>
                <p:nvPr/>
              </p:nvSpPr>
              <p:spPr>
                <a:xfrm rot="6373927">
                  <a:off x="369262" y="-18286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Shape 355"/>
                <p:cNvSpPr/>
                <p:nvPr/>
              </p:nvSpPr>
              <p:spPr>
                <a:xfrm rot="6906312">
                  <a:off x="434941" y="-162699"/>
                  <a:ext cx="165657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356" name="Shape 356"/>
          <p:cNvGrpSpPr/>
          <p:nvPr/>
        </p:nvGrpSpPr>
        <p:grpSpPr>
          <a:xfrm rot="344040">
            <a:off x="7958138" y="4422136"/>
            <a:ext cx="1198561" cy="303212"/>
            <a:chOff x="0" y="0"/>
            <a:chExt cx="1198561" cy="303212"/>
          </a:xfrm>
        </p:grpSpPr>
        <p:grpSp>
          <p:nvGrpSpPr>
            <p:cNvPr id="357" name="Shape 357"/>
            <p:cNvGrpSpPr/>
            <p:nvPr/>
          </p:nvGrpSpPr>
          <p:grpSpPr>
            <a:xfrm rot="-9970459" flipH="1" flipV="1">
              <a:off x="0" y="0"/>
              <a:ext cx="1198561" cy="303212"/>
              <a:chOff x="0" y="0"/>
              <a:chExt cx="1198561" cy="303212"/>
            </a:xfrm>
          </p:grpSpPr>
          <p:grpSp>
            <p:nvGrpSpPr>
              <p:cNvPr id="358" name="Shape 358"/>
              <p:cNvGrpSpPr/>
              <p:nvPr/>
            </p:nvGrpSpPr>
            <p:grpSpPr>
              <a:xfrm>
                <a:off x="0" y="0"/>
                <a:ext cx="997235" cy="228025"/>
                <a:chOff x="0" y="0"/>
                <a:chExt cx="997235" cy="228025"/>
              </a:xfrm>
            </p:grpSpPr>
            <p:sp>
              <p:nvSpPr>
                <p:cNvPr id="359" name="Shape 359"/>
                <p:cNvSpPr/>
                <p:nvPr/>
              </p:nvSpPr>
              <p:spPr>
                <a:xfrm rot="5263130">
                  <a:off x="262242" y="-240285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60" name="Shape 360"/>
                <p:cNvSpPr/>
                <p:nvPr/>
              </p:nvSpPr>
              <p:spPr>
                <a:xfrm rot="6078281">
                  <a:off x="383552" y="-240285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61" name="Shape 361"/>
                <p:cNvSpPr/>
                <p:nvPr/>
              </p:nvSpPr>
              <p:spPr>
                <a:xfrm rot="6373927">
                  <a:off x="451342" y="-222304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62" name="Shape 362"/>
                <p:cNvSpPr/>
                <p:nvPr/>
              </p:nvSpPr>
              <p:spPr>
                <a:xfrm rot="6906312">
                  <a:off x="531621" y="-197785"/>
                  <a:ext cx="202479" cy="666914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63" name="Shape 363"/>
              <p:cNvGrpSpPr/>
              <p:nvPr/>
            </p:nvGrpSpPr>
            <p:grpSpPr>
              <a:xfrm rot="1353540">
                <a:off x="201326" y="73954"/>
                <a:ext cx="997235" cy="229258"/>
                <a:chOff x="0" y="0"/>
                <a:chExt cx="997235" cy="229258"/>
              </a:xfrm>
            </p:grpSpPr>
            <p:sp>
              <p:nvSpPr>
                <p:cNvPr id="364" name="Shape 364"/>
                <p:cNvSpPr/>
                <p:nvPr/>
              </p:nvSpPr>
              <p:spPr>
                <a:xfrm rot="5263130">
                  <a:off x="262242" y="-241584"/>
                  <a:ext cx="202479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65" name="Shape 365"/>
                <p:cNvSpPr/>
                <p:nvPr/>
              </p:nvSpPr>
              <p:spPr>
                <a:xfrm rot="6078281">
                  <a:off x="383552" y="-241584"/>
                  <a:ext cx="202479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66" name="Shape 366"/>
                <p:cNvSpPr/>
                <p:nvPr/>
              </p:nvSpPr>
              <p:spPr>
                <a:xfrm rot="6373927">
                  <a:off x="451342" y="-223506"/>
                  <a:ext cx="202479" cy="670520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67" name="Shape 367"/>
                <p:cNvSpPr/>
                <p:nvPr/>
              </p:nvSpPr>
              <p:spPr>
                <a:xfrm rot="6906312">
                  <a:off x="531621" y="-198855"/>
                  <a:ext cx="202479" cy="670519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368" name="Shape 368"/>
            <p:cNvGrpSpPr/>
            <p:nvPr/>
          </p:nvGrpSpPr>
          <p:grpSpPr>
            <a:xfrm rot="-9970459" flipH="1" flipV="1">
              <a:off x="112717" y="37588"/>
              <a:ext cx="981893" cy="248083"/>
              <a:chOff x="0" y="0"/>
              <a:chExt cx="981893" cy="248083"/>
            </a:xfrm>
          </p:grpSpPr>
          <p:grpSp>
            <p:nvGrpSpPr>
              <p:cNvPr id="369" name="Shape 369"/>
              <p:cNvGrpSpPr/>
              <p:nvPr/>
            </p:nvGrpSpPr>
            <p:grpSpPr>
              <a:xfrm>
                <a:off x="0" y="0"/>
                <a:ext cx="816961" cy="186566"/>
                <a:chOff x="0" y="0"/>
                <a:chExt cx="816961" cy="186566"/>
              </a:xfrm>
            </p:grpSpPr>
            <p:sp>
              <p:nvSpPr>
                <p:cNvPr id="370" name="Shape 370"/>
                <p:cNvSpPr/>
                <p:nvPr/>
              </p:nvSpPr>
              <p:spPr>
                <a:xfrm rot="5263130">
                  <a:off x="214836" y="-196597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1" name="Shape 371"/>
                <p:cNvSpPr/>
                <p:nvPr/>
              </p:nvSpPr>
              <p:spPr>
                <a:xfrm rot="6078281">
                  <a:off x="314216" y="-196597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2" name="Shape 372"/>
                <p:cNvSpPr/>
                <p:nvPr/>
              </p:nvSpPr>
              <p:spPr>
                <a:xfrm rot="6373927">
                  <a:off x="369752" y="-181885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3" name="Shape 373"/>
                <p:cNvSpPr/>
                <p:nvPr/>
              </p:nvSpPr>
              <p:spPr>
                <a:xfrm rot="6906312">
                  <a:off x="435518" y="-161824"/>
                  <a:ext cx="165876" cy="54565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374" name="Shape 374"/>
              <p:cNvGrpSpPr/>
              <p:nvPr/>
            </p:nvGrpSpPr>
            <p:grpSpPr>
              <a:xfrm rot="1353540">
                <a:off x="164931" y="60508"/>
                <a:ext cx="816961" cy="187575"/>
                <a:chOff x="0" y="0"/>
                <a:chExt cx="816961" cy="187575"/>
              </a:xfrm>
            </p:grpSpPr>
            <p:sp>
              <p:nvSpPr>
                <p:cNvPr id="375" name="Shape 375"/>
                <p:cNvSpPr/>
                <p:nvPr/>
              </p:nvSpPr>
              <p:spPr>
                <a:xfrm rot="5263130">
                  <a:off x="214836" y="-19765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6" name="Shape 376"/>
                <p:cNvSpPr/>
                <p:nvPr/>
              </p:nvSpPr>
              <p:spPr>
                <a:xfrm rot="6078281">
                  <a:off x="314215" y="-19765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7" name="Shape 377"/>
                <p:cNvSpPr/>
                <p:nvPr/>
              </p:nvSpPr>
              <p:spPr>
                <a:xfrm rot="6373927">
                  <a:off x="369751" y="-18286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78" name="Shape 378"/>
                <p:cNvSpPr/>
                <p:nvPr/>
              </p:nvSpPr>
              <p:spPr>
                <a:xfrm rot="6906312">
                  <a:off x="435518" y="-162699"/>
                  <a:ext cx="165876" cy="548607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2000"/>
                  </a:srgbClr>
                </a:solidFill>
                <a:ln w="9525">
                  <a:noFill/>
                  <a:headEnd type="none" w="med" len="med"/>
                  <a:tailEnd type="none" w="med" len="med"/>
                </a:ln>
              </p:spPr>
              <p:txBody>
                <a:bodyPr wrap="none" lIns="91440" tIns="45720" rIns="91440" bIns="45720" anchor="ctr"/>
                <a:lstStyle/>
                <a:p>
                  <a:pPr marL="0" indent="0" algn="l"/>
                  <a:endPara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379" name="Shape 379"/>
          <p:cNvGrpSpPr/>
          <p:nvPr/>
        </p:nvGrpSpPr>
        <p:grpSpPr>
          <a:xfrm rot="-232144">
            <a:off x="5551488" y="4395149"/>
            <a:ext cx="1235074" cy="331787"/>
            <a:chOff x="0" y="0"/>
            <a:chExt cx="1235074" cy="331787"/>
          </a:xfrm>
        </p:grpSpPr>
        <p:grpSp>
          <p:nvGrpSpPr>
            <p:cNvPr id="380" name="Shape 380"/>
            <p:cNvGrpSpPr/>
            <p:nvPr/>
          </p:nvGrpSpPr>
          <p:grpSpPr>
            <a:xfrm rot="513316">
              <a:off x="0" y="0"/>
              <a:ext cx="1197534" cy="301851"/>
              <a:chOff x="0" y="0"/>
              <a:chExt cx="1197534" cy="301851"/>
            </a:xfrm>
          </p:grpSpPr>
          <p:grpSp>
            <p:nvGrpSpPr>
              <p:cNvPr id="381" name="Shape 381"/>
              <p:cNvGrpSpPr/>
              <p:nvPr/>
            </p:nvGrpSpPr>
            <p:grpSpPr>
              <a:xfrm rot="-9970459" flipH="1" flipV="1">
                <a:off x="0" y="0"/>
                <a:ext cx="1197534" cy="301851"/>
                <a:chOff x="0" y="0"/>
                <a:chExt cx="1197534" cy="301851"/>
              </a:xfrm>
            </p:grpSpPr>
            <p:grpSp>
              <p:nvGrpSpPr>
                <p:cNvPr id="382" name="Shape 382"/>
                <p:cNvGrpSpPr/>
                <p:nvPr/>
              </p:nvGrpSpPr>
              <p:grpSpPr>
                <a:xfrm>
                  <a:off x="0" y="0"/>
                  <a:ext cx="996381" cy="227002"/>
                  <a:chOff x="0" y="0"/>
                  <a:chExt cx="996381" cy="227002"/>
                </a:xfrm>
              </p:grpSpPr>
              <p:sp>
                <p:nvSpPr>
                  <p:cNvPr id="383" name="Shape 383"/>
                  <p:cNvSpPr/>
                  <p:nvPr/>
                </p:nvSpPr>
                <p:spPr>
                  <a:xfrm rot="5263130">
                    <a:off x="262017" y="-239206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4" name="Shape 384"/>
                  <p:cNvSpPr/>
                  <p:nvPr/>
                </p:nvSpPr>
                <p:spPr>
                  <a:xfrm rot="6078281">
                    <a:off x="383223" y="-239206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5" name="Shape 385"/>
                  <p:cNvSpPr/>
                  <p:nvPr/>
                </p:nvSpPr>
                <p:spPr>
                  <a:xfrm rot="6373927">
                    <a:off x="450956" y="-221306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6" name="Shape 386"/>
                  <p:cNvSpPr/>
                  <p:nvPr/>
                </p:nvSpPr>
                <p:spPr>
                  <a:xfrm rot="6906312">
                    <a:off x="531165" y="-196897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87" name="Shape 387"/>
                <p:cNvGrpSpPr/>
                <p:nvPr/>
              </p:nvGrpSpPr>
              <p:grpSpPr>
                <a:xfrm rot="1353540">
                  <a:off x="201153" y="73622"/>
                  <a:ext cx="996380" cy="228229"/>
                  <a:chOff x="0" y="0"/>
                  <a:chExt cx="996380" cy="228229"/>
                </a:xfrm>
              </p:grpSpPr>
              <p:sp>
                <p:nvSpPr>
                  <p:cNvPr id="388" name="Shape 388"/>
                  <p:cNvSpPr/>
                  <p:nvPr/>
                </p:nvSpPr>
                <p:spPr>
                  <a:xfrm rot="5263130">
                    <a:off x="262017" y="-240499"/>
                    <a:ext cx="202306" cy="667509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89" name="Shape 389"/>
                  <p:cNvSpPr/>
                  <p:nvPr/>
                </p:nvSpPr>
                <p:spPr>
                  <a:xfrm rot="6078281">
                    <a:off x="383223" y="-240499"/>
                    <a:ext cx="202306" cy="667509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0" name="Shape 390"/>
                  <p:cNvSpPr/>
                  <p:nvPr/>
                </p:nvSpPr>
                <p:spPr>
                  <a:xfrm rot="6373927">
                    <a:off x="450955" y="-222503"/>
                    <a:ext cx="202306" cy="667509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1" name="Shape 391"/>
                  <p:cNvSpPr/>
                  <p:nvPr/>
                </p:nvSpPr>
                <p:spPr>
                  <a:xfrm rot="6906312">
                    <a:off x="531165" y="-197962"/>
                    <a:ext cx="202306" cy="667509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92" name="Shape 392"/>
              <p:cNvGrpSpPr/>
              <p:nvPr/>
            </p:nvGrpSpPr>
            <p:grpSpPr>
              <a:xfrm rot="-9970459" flipH="1" flipV="1">
                <a:off x="112620" y="37419"/>
                <a:ext cx="981052" cy="246969"/>
                <a:chOff x="0" y="0"/>
                <a:chExt cx="981052" cy="246969"/>
              </a:xfrm>
            </p:grpSpPr>
            <p:grpSp>
              <p:nvGrpSpPr>
                <p:cNvPr id="393" name="Shape 393"/>
                <p:cNvGrpSpPr/>
                <p:nvPr/>
              </p:nvGrpSpPr>
              <p:grpSpPr>
                <a:xfrm>
                  <a:off x="0" y="0"/>
                  <a:ext cx="816261" cy="185728"/>
                  <a:chOff x="0" y="0"/>
                  <a:chExt cx="816261" cy="185728"/>
                </a:xfrm>
              </p:grpSpPr>
              <p:sp>
                <p:nvSpPr>
                  <p:cNvPr id="394" name="Shape 394"/>
                  <p:cNvSpPr/>
                  <p:nvPr/>
                </p:nvSpPr>
                <p:spPr>
                  <a:xfrm rot="5263130">
                    <a:off x="214652" y="-195714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5" name="Shape 395"/>
                  <p:cNvSpPr/>
                  <p:nvPr/>
                </p:nvSpPr>
                <p:spPr>
                  <a:xfrm rot="6078281">
                    <a:off x="313946" y="-195714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6" name="Shape 396"/>
                  <p:cNvSpPr/>
                  <p:nvPr/>
                </p:nvSpPr>
                <p:spPr>
                  <a:xfrm rot="6373927">
                    <a:off x="369435" y="-181069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97" name="Shape 397"/>
                  <p:cNvSpPr/>
                  <p:nvPr/>
                </p:nvSpPr>
                <p:spPr>
                  <a:xfrm rot="6906312">
                    <a:off x="435144" y="-161098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398" name="Shape 398"/>
                <p:cNvGrpSpPr/>
                <p:nvPr/>
              </p:nvGrpSpPr>
              <p:grpSpPr>
                <a:xfrm rot="1353540">
                  <a:off x="164790" y="60236"/>
                  <a:ext cx="816261" cy="186732"/>
                  <a:chOff x="0" y="0"/>
                  <a:chExt cx="816261" cy="186732"/>
                </a:xfrm>
              </p:grpSpPr>
              <p:sp>
                <p:nvSpPr>
                  <p:cNvPr id="399" name="Shape 399"/>
                  <p:cNvSpPr/>
                  <p:nvPr/>
                </p:nvSpPr>
                <p:spPr>
                  <a:xfrm rot="5263130">
                    <a:off x="214651" y="-196772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0" name="Shape 400"/>
                  <p:cNvSpPr/>
                  <p:nvPr/>
                </p:nvSpPr>
                <p:spPr>
                  <a:xfrm rot="6078281">
                    <a:off x="313946" y="-196772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1" name="Shape 401"/>
                  <p:cNvSpPr/>
                  <p:nvPr/>
                </p:nvSpPr>
                <p:spPr>
                  <a:xfrm rot="6373927">
                    <a:off x="369435" y="-182047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2" name="Shape 402"/>
                  <p:cNvSpPr/>
                  <p:nvPr/>
                </p:nvSpPr>
                <p:spPr>
                  <a:xfrm rot="6906312">
                    <a:off x="435144" y="-161969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03" name="Shape 403"/>
            <p:cNvGrpSpPr/>
            <p:nvPr/>
          </p:nvGrpSpPr>
          <p:grpSpPr>
            <a:xfrm rot="513316">
              <a:off x="37540" y="29935"/>
              <a:ext cx="1197534" cy="301851"/>
              <a:chOff x="0" y="0"/>
              <a:chExt cx="1197534" cy="301851"/>
            </a:xfrm>
          </p:grpSpPr>
          <p:grpSp>
            <p:nvGrpSpPr>
              <p:cNvPr id="404" name="Shape 404"/>
              <p:cNvGrpSpPr/>
              <p:nvPr/>
            </p:nvGrpSpPr>
            <p:grpSpPr>
              <a:xfrm rot="-9970459" flipH="1" flipV="1">
                <a:off x="0" y="0"/>
                <a:ext cx="1197534" cy="301851"/>
                <a:chOff x="0" y="0"/>
                <a:chExt cx="1197534" cy="301851"/>
              </a:xfrm>
            </p:grpSpPr>
            <p:grpSp>
              <p:nvGrpSpPr>
                <p:cNvPr id="405" name="Shape 405"/>
                <p:cNvGrpSpPr/>
                <p:nvPr/>
              </p:nvGrpSpPr>
              <p:grpSpPr>
                <a:xfrm>
                  <a:off x="0" y="0"/>
                  <a:ext cx="996380" cy="227002"/>
                  <a:chOff x="0" y="0"/>
                  <a:chExt cx="996380" cy="227002"/>
                </a:xfrm>
              </p:grpSpPr>
              <p:sp>
                <p:nvSpPr>
                  <p:cNvPr id="406" name="Shape 406"/>
                  <p:cNvSpPr/>
                  <p:nvPr/>
                </p:nvSpPr>
                <p:spPr>
                  <a:xfrm rot="5263130">
                    <a:off x="262017" y="-239206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7" name="Shape 407"/>
                  <p:cNvSpPr/>
                  <p:nvPr/>
                </p:nvSpPr>
                <p:spPr>
                  <a:xfrm rot="6078281">
                    <a:off x="383223" y="-239206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8" name="Shape 408"/>
                  <p:cNvSpPr/>
                  <p:nvPr/>
                </p:nvSpPr>
                <p:spPr>
                  <a:xfrm rot="6373927">
                    <a:off x="450955" y="-221306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09" name="Shape 409"/>
                  <p:cNvSpPr/>
                  <p:nvPr/>
                </p:nvSpPr>
                <p:spPr>
                  <a:xfrm rot="6906312">
                    <a:off x="531165" y="-196897"/>
                    <a:ext cx="202306" cy="663920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10" name="Shape 410"/>
                <p:cNvGrpSpPr/>
                <p:nvPr/>
              </p:nvGrpSpPr>
              <p:grpSpPr>
                <a:xfrm rot="1353540">
                  <a:off x="201153" y="73622"/>
                  <a:ext cx="996380" cy="228229"/>
                  <a:chOff x="0" y="0"/>
                  <a:chExt cx="996380" cy="228229"/>
                </a:xfrm>
              </p:grpSpPr>
              <p:sp>
                <p:nvSpPr>
                  <p:cNvPr id="411" name="Shape 411"/>
                  <p:cNvSpPr/>
                  <p:nvPr/>
                </p:nvSpPr>
                <p:spPr>
                  <a:xfrm rot="5263130">
                    <a:off x="262017" y="-240499"/>
                    <a:ext cx="202306" cy="667508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2" name="Shape 412"/>
                  <p:cNvSpPr/>
                  <p:nvPr/>
                </p:nvSpPr>
                <p:spPr>
                  <a:xfrm rot="6078281">
                    <a:off x="383223" y="-240499"/>
                    <a:ext cx="202306" cy="667508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3" name="Shape 413"/>
                  <p:cNvSpPr/>
                  <p:nvPr/>
                </p:nvSpPr>
                <p:spPr>
                  <a:xfrm rot="6373927">
                    <a:off x="450955" y="-222503"/>
                    <a:ext cx="202306" cy="667509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4" name="Shape 414"/>
                  <p:cNvSpPr/>
                  <p:nvPr/>
                </p:nvSpPr>
                <p:spPr>
                  <a:xfrm rot="6906312">
                    <a:off x="531165" y="-197962"/>
                    <a:ext cx="202306" cy="667509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15" name="Shape 415"/>
              <p:cNvGrpSpPr/>
              <p:nvPr/>
            </p:nvGrpSpPr>
            <p:grpSpPr>
              <a:xfrm rot="-9970459" flipH="1" flipV="1">
                <a:off x="112620" y="37419"/>
                <a:ext cx="981051" cy="246969"/>
                <a:chOff x="0" y="0"/>
                <a:chExt cx="981051" cy="246969"/>
              </a:xfrm>
            </p:grpSpPr>
            <p:grpSp>
              <p:nvGrpSpPr>
                <p:cNvPr id="416" name="Shape 416"/>
                <p:cNvGrpSpPr/>
                <p:nvPr/>
              </p:nvGrpSpPr>
              <p:grpSpPr>
                <a:xfrm>
                  <a:off x="0" y="0"/>
                  <a:ext cx="816261" cy="185728"/>
                  <a:chOff x="0" y="0"/>
                  <a:chExt cx="816261" cy="185728"/>
                </a:xfrm>
              </p:grpSpPr>
              <p:sp>
                <p:nvSpPr>
                  <p:cNvPr id="417" name="Shape 417"/>
                  <p:cNvSpPr/>
                  <p:nvPr/>
                </p:nvSpPr>
                <p:spPr>
                  <a:xfrm rot="5263130">
                    <a:off x="214651" y="-195714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8" name="Shape 418"/>
                  <p:cNvSpPr/>
                  <p:nvPr/>
                </p:nvSpPr>
                <p:spPr>
                  <a:xfrm rot="6078281">
                    <a:off x="313946" y="-195714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19" name="Shape 419"/>
                  <p:cNvSpPr/>
                  <p:nvPr/>
                </p:nvSpPr>
                <p:spPr>
                  <a:xfrm rot="6373927">
                    <a:off x="369435" y="-181069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0" name="Shape 420"/>
                  <p:cNvSpPr/>
                  <p:nvPr/>
                </p:nvSpPr>
                <p:spPr>
                  <a:xfrm rot="6906312">
                    <a:off x="435144" y="-161098"/>
                    <a:ext cx="165734" cy="543207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421" name="Shape 421"/>
                <p:cNvGrpSpPr/>
                <p:nvPr/>
              </p:nvGrpSpPr>
              <p:grpSpPr>
                <a:xfrm rot="1353540">
                  <a:off x="164790" y="60236"/>
                  <a:ext cx="816261" cy="186732"/>
                  <a:chOff x="0" y="0"/>
                  <a:chExt cx="816261" cy="186732"/>
                </a:xfrm>
              </p:grpSpPr>
              <p:sp>
                <p:nvSpPr>
                  <p:cNvPr id="422" name="Shape 422"/>
                  <p:cNvSpPr/>
                  <p:nvPr/>
                </p:nvSpPr>
                <p:spPr>
                  <a:xfrm rot="5263130">
                    <a:off x="214651" y="-196772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3" name="Shape 423"/>
                  <p:cNvSpPr/>
                  <p:nvPr/>
                </p:nvSpPr>
                <p:spPr>
                  <a:xfrm rot="6078281">
                    <a:off x="313946" y="-196772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4" name="Shape 424"/>
                  <p:cNvSpPr/>
                  <p:nvPr/>
                </p:nvSpPr>
                <p:spPr>
                  <a:xfrm rot="6373927">
                    <a:off x="369434" y="-182047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425" name="Shape 425"/>
                  <p:cNvSpPr/>
                  <p:nvPr/>
                </p:nvSpPr>
                <p:spPr>
                  <a:xfrm rot="6906312">
                    <a:off x="435144" y="-161969"/>
                    <a:ext cx="165734" cy="546143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2000"/>
                    </a:srgbClr>
                  </a:solidFill>
                  <a:ln w="9525">
                    <a:noFill/>
                    <a:headEnd type="none" w="med" len="med"/>
                    <a:tailEnd type="none" w="med" len="med"/>
                  </a:ln>
                </p:spPr>
                <p:txBody>
                  <a:bodyPr wrap="none" lIns="91440" tIns="45720" rIns="91440" bIns="45720" anchor="ctr"/>
                  <a:lstStyle/>
                  <a:p>
                    <a:pPr marL="0" indent="0" algn="l"/>
                    <a:endParaRPr sz="18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endParaRPr>
                  </a:p>
                </p:txBody>
              </p:sp>
            </p:grpSp>
          </p:grpSp>
        </p:grpSp>
      </p:grpSp>
      <p:sp>
        <p:nvSpPr>
          <p:cNvPr id="426" name="Shape 426"/>
          <p:cNvSpPr/>
          <p:nvPr/>
        </p:nvSpPr>
        <p:spPr>
          <a:xfrm>
            <a:off x="352424" y="3110582"/>
            <a:ext cx="1339254" cy="2278341"/>
          </a:xfrm>
          <a:prstGeom prst="rect">
            <a:avLst/>
          </a:prstGeom>
          <a:solidFill>
            <a:schemeClr val="accent2"/>
          </a:solidFill>
          <a:ln w="12700">
            <a:prstDash val="dash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суд может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вынести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указанное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постановление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окончательного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рассмотрения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дела в случаях, </a:t>
            </a:r>
          </a:p>
          <a:p>
            <a:pPr marL="0" indent="0" algn="l"/>
            <a:r>
              <a:rPr sz="1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если:</a:t>
            </a:r>
          </a:p>
        </p:txBody>
      </p:sp>
      <p:sp>
        <p:nvSpPr>
          <p:cNvPr id="427" name="Shape 427"/>
          <p:cNvSpPr/>
          <p:nvPr/>
        </p:nvSpPr>
        <p:spPr>
          <a:xfrm>
            <a:off x="352426" y="1500486"/>
            <a:ext cx="7030184" cy="88274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>
              <a:lnSpc>
                <a:spcPct val="107000"/>
              </a:lnSpc>
              <a:spcAft>
                <a:spcPts val="800"/>
              </a:spcAft>
            </a:pPr>
            <a:r>
              <a:rPr sz="16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Статье 108 СК РФ предусмотрена возможность вынесения постановления о взыскании алиментов на несовершеннолетних детей до вынесения судом самого решения о взыскании алиментов.</a:t>
            </a:r>
          </a:p>
        </p:txBody>
      </p:sp>
      <p:sp>
        <p:nvSpPr>
          <p:cNvPr id="428" name="Shape 428"/>
          <p:cNvSpPr/>
          <p:nvPr/>
        </p:nvSpPr>
        <p:spPr>
          <a:xfrm>
            <a:off x="331222" y="2568677"/>
            <a:ext cx="8646638" cy="43088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marL="0" indent="0" algn="l"/>
            <a:r>
              <a:rPr sz="110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Взыскание алиментов на несовершеннолетних детей до вынесения судом решения по делу допускается в любое время после принятия судом к производству заявления о взыскании алиментов</a:t>
            </a:r>
            <a:endParaRPr sz="11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29" name="Shape 429"/>
          <p:cNvSpPr/>
          <p:nvPr/>
        </p:nvSpPr>
        <p:spPr>
          <a:xfrm>
            <a:off x="1691678" y="4639450"/>
            <a:ext cx="7226764" cy="766762"/>
          </a:xfrm>
          <a:prstGeom prst="rect">
            <a:avLst/>
          </a:prstGeom>
          <a:solidFill>
            <a:srgbClr val="CCECFF">
              <a:alpha val="50000"/>
            </a:srgbClr>
          </a:solidFill>
          <a:ln w="12700">
            <a:prstDash val="dash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истец одновременно предъявил два требования –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расторжении брака и о взыскании алиментов на ребенка, </a:t>
            </a:r>
          </a:p>
          <a:p>
            <a:pPr marL="0" indent="0" algn="ctr"/>
            <a:r>
              <a:rPr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суд в соответствии с п. 2 ст. 22 СК РФ предоставил сторонам срок на примирение</a:t>
            </a:r>
          </a:p>
        </p:txBody>
      </p:sp>
      <p:sp>
        <p:nvSpPr>
          <p:cNvPr id="430" name="Shape 430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t.me/ekaterina_patova   www.juristpatova.ru   vk/patova_ekaterina   тел.89038894090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rgbClr val="000000"/>
      </a:dk1>
      <a:lt1>
        <a:srgbClr val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9525">
          <a:solidFill>
            <a:schemeClr val="phClr">
              <a:shade val="95000"/>
              <a:satMod val="105000"/>
            </a:schemeClr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0</TotalTime>
  <Application>Microsoft Office PowerPoint</Application>
  <DocSecurity>0</DocSecurity>
  <PresentationFormat>Экран (4:3)</PresentationFormat>
  <Slides>22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Право ребенка на получение алиментов  от родителей</vt:lpstr>
      <vt:lpstr>Презентация PowerPoint</vt:lpstr>
      <vt:lpstr>Порядок установления алиментов</vt:lpstr>
      <vt:lpstr>Алименты устанавливаются одним из способов:</vt:lpstr>
      <vt:lpstr>Презентация PowerPoint</vt:lpstr>
      <vt:lpstr>Взыскание алиментов в судебном порядке</vt:lpstr>
      <vt:lpstr>Приказное производство</vt:lpstr>
      <vt:lpstr> Исковое производство </vt:lpstr>
      <vt:lpstr> Обеспечительные меры по алиментам </vt:lpstr>
      <vt:lpstr> Алименты в долевом соотношении к заработку </vt:lpstr>
      <vt:lpstr>  Алименты в твердой денежной сумме  </vt:lpstr>
      <vt:lpstr> Период взыскания алиментов </vt:lpstr>
      <vt:lpstr>   Взыскание алиментов в случае, когда с каждым из родителей совместно проживает общий ребенок.  </vt:lpstr>
      <vt:lpstr> С каких видов доходов удерживаются алименты </vt:lpstr>
      <vt:lpstr>  </vt:lpstr>
      <vt:lpstr>   Взыскание алиментов  с ИП и самозанятых   </vt:lpstr>
      <vt:lpstr> Изменение размера алиментов </vt:lpstr>
      <vt:lpstr> Освобождение от уплаты алиментов </vt:lpstr>
      <vt:lpstr> Неустойка по алиментам </vt:lpstr>
      <vt:lpstr> Ответственность за неуплату алиментов </vt:lpstr>
      <vt:lpstr>Что ещё необходимо знать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ребенка на получение алиментов  от родителей</dc:title>
  <cp:lastModifiedBy>Неизвестный пользователь</cp:lastModifiedBy>
  <cp:revision>1</cp:revision>
  <dcterms:modified xsi:type="dcterms:W3CDTF">2022-06-02T07:00:22Z</dcterms:modified>
</cp:coreProperties>
</file>